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5" r:id="rId3"/>
    <p:sldId id="286" r:id="rId4"/>
    <p:sldId id="287" r:id="rId5"/>
    <p:sldId id="266" r:id="rId6"/>
    <p:sldId id="288" r:id="rId7"/>
    <p:sldId id="289" r:id="rId8"/>
    <p:sldId id="265" r:id="rId9"/>
    <p:sldId id="280" r:id="rId10"/>
    <p:sldId id="267" r:id="rId11"/>
    <p:sldId id="263" r:id="rId12"/>
    <p:sldId id="269" r:id="rId13"/>
    <p:sldId id="273" r:id="rId14"/>
    <p:sldId id="270" r:id="rId15"/>
    <p:sldId id="283" r:id="rId16"/>
    <p:sldId id="274" r:id="rId17"/>
    <p:sldId id="276" r:id="rId18"/>
    <p:sldId id="281" r:id="rId19"/>
    <p:sldId id="282" r:id="rId20"/>
    <p:sldId id="275" r:id="rId21"/>
    <p:sldId id="279" r:id="rId22"/>
    <p:sldId id="290" r:id="rId23"/>
    <p:sldId id="260" r:id="rId24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47" autoAdjust="0"/>
  </p:normalViewPr>
  <p:slideViewPr>
    <p:cSldViewPr>
      <p:cViewPr varScale="1">
        <p:scale>
          <a:sx n="92" d="100"/>
          <a:sy n="92" d="100"/>
        </p:scale>
        <p:origin x="-53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594FF28-EFF0-47C3-A10A-FAF6024CFEDA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9C34E0D-1BE3-4FF3-89FB-5DCF215AD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844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1D2532-1349-407B-AEBA-8489F86AA956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9A2A56-948D-4770-85AA-DF4B9C5CE8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836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81707815-606D-49A4-A8AF-E47C2230D5B0}" type="slidenum">
              <a:rPr lang="ru-RU" altLang="ru-RU" sz="1200">
                <a:solidFill>
                  <a:srgbClr val="000000"/>
                </a:solidFill>
              </a:rPr>
              <a:pPr algn="r" eaLnBrk="1" hangingPunct="1"/>
              <a:t>2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379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660A7AB0-7957-42B9-AA79-3AABC6B9AD5E}" type="slidenum">
              <a:rPr lang="ru-RU" altLang="ru-RU" sz="1200">
                <a:solidFill>
                  <a:srgbClr val="000000"/>
                </a:solidFill>
              </a:rPr>
              <a:pPr algn="r" eaLnBrk="1" hangingPunct="1"/>
              <a:t>3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73273CF-09A0-4FA0-AC50-2CE6649ED708}" type="slidenum">
              <a:rPr lang="ru-RU" alt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800"/>
              </a:spcBef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584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9B3EC6A0-55E2-48C2-9EBC-D41A80613E66}" type="slidenum">
              <a:rPr lang="ru-RU" altLang="ru-RU" sz="1200">
                <a:solidFill>
                  <a:srgbClr val="000000"/>
                </a:solidFill>
              </a:rPr>
              <a:pPr algn="r" eaLnBrk="1" hangingPunct="1"/>
              <a:t>6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686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9277DC73-1A8A-4E25-B1FA-5D90A18A09D3}" type="slidenum">
              <a:rPr lang="ru-RU" altLang="ru-RU" sz="1200">
                <a:solidFill>
                  <a:srgbClr val="000000"/>
                </a:solidFill>
              </a:rPr>
              <a:pPr algn="r" eaLnBrk="1" hangingPunct="1"/>
              <a:t>7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4AB3B6-49C9-4836-BAA4-0C7EFB8B633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A28B5C-C8B6-4AFF-9A67-1FDF8384A64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1C2C145C-E4D5-42D2-972A-4100FC8C3131}" type="slidenum">
              <a:rPr lang="ru-RU" altLang="ru-RU" sz="1200">
                <a:solidFill>
                  <a:srgbClr val="000000"/>
                </a:solidFill>
              </a:rPr>
              <a:pPr algn="r" eaLnBrk="1" hangingPunct="1"/>
              <a:t>22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77338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 userDrawn="1"/>
        </p:nvCxnSpPr>
        <p:spPr>
          <a:xfrm>
            <a:off x="901700" y="3813175"/>
            <a:ext cx="64770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9817" y="2565750"/>
            <a:ext cx="7630615" cy="1102519"/>
          </a:xfrm>
        </p:spPr>
        <p:txBody>
          <a:bodyPr anchor="t"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9817" y="3921900"/>
            <a:ext cx="6256784" cy="63123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24B69-DCFC-4DBF-882D-1BA50D05D45F}" type="datetimeFigureOut">
              <a:rPr lang="ru-RU"/>
              <a:pPr>
                <a:defRPr/>
              </a:pPr>
              <a:t>08.04.2015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4FF49-5176-483B-9C0F-251A93CFE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193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 userDrawn="1"/>
        </p:nvCxnSpPr>
        <p:spPr>
          <a:xfrm>
            <a:off x="1042988" y="952500"/>
            <a:ext cx="649287" cy="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3EA5A-D44E-4213-9F76-DFAEA34288F2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459D3-9AED-4842-B881-485662F4E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555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07A8C-34E0-41AE-B5E2-2DEB3B6DBB90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9B25F-2214-40C3-862C-9A9DF6232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80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 userDrawn="1"/>
        </p:nvCxnSpPr>
        <p:spPr>
          <a:xfrm>
            <a:off x="1042988" y="952500"/>
            <a:ext cx="649287" cy="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13287-6C9C-4D73-97C1-E2E173515023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5609D-700A-4A2F-982D-36C0F2C2A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441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E4463-51EC-4E74-AE3D-D71CDCF22C81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759F3-9FB6-4ADF-A34B-CCAF89C4E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30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 userDrawn="1"/>
        </p:nvCxnSpPr>
        <p:spPr>
          <a:xfrm>
            <a:off x="1042988" y="952500"/>
            <a:ext cx="649287" cy="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B41D9-0D24-407E-986F-22CA79D8F51B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44C5-4880-42C8-B705-4693A3C47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28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>
            <a:off x="1042988" y="952500"/>
            <a:ext cx="649287" cy="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87CA1-2078-43A9-93D6-2FB84D9F46D6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A96E4-CD55-4C5B-BD9D-02AAEFC90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76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 userDrawn="1"/>
        </p:nvCxnSpPr>
        <p:spPr>
          <a:xfrm>
            <a:off x="1042988" y="952500"/>
            <a:ext cx="649287" cy="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E3D08-4417-4FDB-89C5-CE515F5F74BE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0A8D9-3945-4F65-8742-7C85C7804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9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DF484-8C3E-4BD6-9741-9DD85484B4DF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081BE-569B-498D-9EA9-95F3E65D4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393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6195E-752C-4DB3-9C15-2575BD6DFAEF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A7DB8-7280-4C9E-A4B1-7D19BB961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04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6D15E-E055-4118-9AAF-6833F1756CE7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46EE0-E3E2-4AF7-843D-9DB105879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51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206375"/>
            <a:ext cx="7632700" cy="744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755650" y="1200150"/>
            <a:ext cx="7632700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E05225-85D8-4BB4-A7DE-D9C0338B4FCB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703EA2-F52C-4F78-9DAB-F2D85DE43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83" r:id="rId3"/>
    <p:sldLayoutId id="2147483690" r:id="rId4"/>
    <p:sldLayoutId id="2147483691" r:id="rId5"/>
    <p:sldLayoutId id="2147483692" r:id="rId6"/>
    <p:sldLayoutId id="2147483684" r:id="rId7"/>
    <p:sldLayoutId id="2147483685" r:id="rId8"/>
    <p:sldLayoutId id="2147483686" r:id="rId9"/>
    <p:sldLayoutId id="2147483693" r:id="rId10"/>
    <p:sldLayoutId id="21474836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 spc="-5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ysklad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0263" y="2565400"/>
            <a:ext cx="7629525" cy="1103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За витриной.</a:t>
            </a:r>
            <a:r>
              <a:rPr lang="ru-RU"/>
              <a:t/>
            </a:r>
            <a:br>
              <a:rPr lang="ru-RU"/>
            </a:br>
            <a:r>
              <a:rPr lang="ru-RU" dirty="0" err="1" smtClean="0"/>
              <a:t>Б</a:t>
            </a:r>
            <a:r>
              <a:rPr lang="ru-RU" dirty="0" err="1" smtClean="0"/>
              <a:t>эк</a:t>
            </a:r>
            <a:r>
              <a:rPr lang="ru-RU" dirty="0" smtClean="0"/>
              <a:t>-офис </a:t>
            </a:r>
            <a:r>
              <a:rPr lang="ru-RU" dirty="0" err="1" smtClean="0"/>
              <a:t>интеннет</a:t>
            </a:r>
            <a:r>
              <a:rPr lang="ru-RU" dirty="0" smtClean="0"/>
              <a:t>-магазина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0263" y="3921125"/>
            <a:ext cx="6256337" cy="6318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Иван </a:t>
            </a:r>
            <a:r>
              <a:rPr lang="ru-RU" dirty="0" err="1" smtClean="0"/>
              <a:t>кириллин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Закупки</a:t>
            </a:r>
            <a:endParaRPr lang="ru-RU" dirty="0"/>
          </a:p>
        </p:txBody>
      </p:sp>
      <p:sp>
        <p:nvSpPr>
          <p:cNvPr id="17411" name="Объект 2"/>
          <p:cNvSpPr>
            <a:spLocks noGrp="1"/>
          </p:cNvSpPr>
          <p:nvPr>
            <p:ph idx="4294967295"/>
          </p:nvPr>
        </p:nvSpPr>
        <p:spPr>
          <a:xfrm>
            <a:off x="900113" y="1200150"/>
            <a:ext cx="7488237" cy="3262313"/>
          </a:xfrm>
        </p:spPr>
        <p:txBody>
          <a:bodyPr/>
          <a:lstStyle/>
          <a:p>
            <a:pPr eaLnBrk="1" hangingPunct="1"/>
            <a:r>
              <a:rPr lang="ru-RU" sz="2000" smtClean="0"/>
              <a:t>Контролировать остатки на складе</a:t>
            </a:r>
          </a:p>
          <a:p>
            <a:pPr eaLnBrk="1" hangingPunct="1"/>
            <a:r>
              <a:rPr lang="ru-RU" sz="2000" smtClean="0"/>
              <a:t>Генерировать заказы поставщикам</a:t>
            </a:r>
          </a:p>
          <a:p>
            <a:pPr eaLnBrk="1" hangingPunct="1"/>
            <a:r>
              <a:rPr lang="ru-RU" sz="2000" smtClean="0"/>
              <a:t>Прямая поставка (или дропшиппинг, </a:t>
            </a:r>
            <a:r>
              <a:rPr lang="en-US" sz="2000" smtClean="0"/>
              <a:t>d</a:t>
            </a:r>
            <a:r>
              <a:rPr lang="ru-RU" sz="2000" smtClean="0"/>
              <a:t>ropshipping)</a:t>
            </a:r>
          </a:p>
          <a:p>
            <a:pPr eaLnBrk="1" hangingPunct="1"/>
            <a:endParaRPr lang="ru-RU" sz="2000" smtClean="0"/>
          </a:p>
        </p:txBody>
      </p:sp>
      <p:pic>
        <p:nvPicPr>
          <p:cNvPr id="17412" name="Picture 2" descr="D:\Google Диск\Вебинары\МС + JS  18.09\заказы поставщико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398713"/>
            <a:ext cx="5327650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Сегменты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00113" y="1200150"/>
            <a:ext cx="7488237" cy="3262313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/>
              <a:t>Выбираем прибыльные сегменты. Как?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Избавиться от убыточных товаров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Использовать </a:t>
            </a:r>
            <a:r>
              <a:rPr lang="en-US" sz="2000" dirty="0" smtClean="0"/>
              <a:t>ABC</a:t>
            </a:r>
            <a:r>
              <a:rPr lang="ru-RU" sz="2000" dirty="0" smtClean="0"/>
              <a:t>-анализ</a:t>
            </a:r>
            <a:endParaRPr lang="ru-RU" sz="20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1600" dirty="0"/>
              <a:t>Принцип 20</a:t>
            </a:r>
            <a:r>
              <a:rPr lang="en-US" sz="1600" dirty="0"/>
              <a:t>/80</a:t>
            </a:r>
            <a:endParaRPr lang="ru-RU" sz="16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1600" dirty="0"/>
              <a:t>80% </a:t>
            </a:r>
            <a:r>
              <a:rPr lang="en-US" sz="1600" dirty="0"/>
              <a:t>/ 15% / 5</a:t>
            </a:r>
            <a:r>
              <a:rPr lang="en-US" sz="1600" dirty="0" smtClean="0"/>
              <a:t>%</a:t>
            </a:r>
            <a:endParaRPr lang="ru-RU" sz="16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ru-RU" sz="16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ru-RU" sz="1600" dirty="0" smtClean="0"/>
          </a:p>
          <a:p>
            <a:pPr marL="5715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/>
              <a:t>Для любой статистики нужны данные!</a:t>
            </a:r>
            <a:endParaRPr lang="ru-RU" sz="2000" b="1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ru-RU" sz="1600" dirty="0"/>
          </a:p>
        </p:txBody>
      </p:sp>
      <p:pic>
        <p:nvPicPr>
          <p:cNvPr id="1843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1951038"/>
            <a:ext cx="4348162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Сегменты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00113" y="1200150"/>
            <a:ext cx="7488237" cy="326231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/>
              <a:t>Что делать с результатами?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Настроить бюджет контекста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Предлагать сопутствующие товары</a:t>
            </a:r>
            <a:endParaRPr lang="ru-RU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Планировать более дорогие способы продвижения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Повторные продажи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00113" y="1200150"/>
            <a:ext cx="7488237" cy="326231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/>
              <a:t>Продать старому клиенту дешевле, чем найти нового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Собираем базу…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600" dirty="0" smtClean="0"/>
              <a:t>Email </a:t>
            </a:r>
            <a:endParaRPr lang="ru-RU" sz="16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1600" dirty="0" smtClean="0"/>
              <a:t>Телефоны</a:t>
            </a:r>
            <a:endParaRPr lang="ru-RU" sz="2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…и добиваем контактами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1600" dirty="0" smtClean="0"/>
              <a:t>Почтовые рассылки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600" dirty="0" smtClean="0"/>
              <a:t>SMS</a:t>
            </a:r>
            <a:endParaRPr lang="ru-RU" sz="16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3452813"/>
            <a:ext cx="16795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3003550"/>
            <a:ext cx="20637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Шаг вперед: </a:t>
            </a:r>
            <a:r>
              <a:rPr lang="en-US" dirty="0" smtClean="0"/>
              <a:t>CRM</a:t>
            </a:r>
            <a:endParaRPr lang="ru-RU" dirty="0"/>
          </a:p>
        </p:txBody>
      </p:sp>
      <p:sp>
        <p:nvSpPr>
          <p:cNvPr id="21507" name="Объект 2"/>
          <p:cNvSpPr>
            <a:spLocks noGrp="1"/>
          </p:cNvSpPr>
          <p:nvPr>
            <p:ph idx="4294967295"/>
          </p:nvPr>
        </p:nvSpPr>
        <p:spPr>
          <a:xfrm>
            <a:off x="900113" y="1200150"/>
            <a:ext cx="7488237" cy="3262313"/>
          </a:xfrm>
        </p:spPr>
        <p:txBody>
          <a:bodyPr/>
          <a:lstStyle/>
          <a:p>
            <a:pPr eaLnBrk="1" hangingPunct="1"/>
            <a:r>
              <a:rPr lang="ru-RU" sz="2000" smtClean="0"/>
              <a:t>Сегментация</a:t>
            </a:r>
          </a:p>
          <a:p>
            <a:pPr eaLnBrk="1" hangingPunct="1"/>
            <a:r>
              <a:rPr lang="ru-RU" sz="2000" smtClean="0"/>
              <a:t>Лента событий</a:t>
            </a:r>
          </a:p>
          <a:p>
            <a:pPr eaLnBrk="1" hangingPunct="1"/>
            <a:r>
              <a:rPr lang="ru-RU" sz="2000" smtClean="0"/>
              <a:t>Звонки</a:t>
            </a:r>
            <a:endParaRPr lang="en-US" sz="2000" smtClean="0"/>
          </a:p>
          <a:p>
            <a:pPr eaLnBrk="1" hangingPunct="1"/>
            <a:r>
              <a:rPr lang="ru-RU" sz="2000" smtClean="0"/>
              <a:t>Напоминания</a:t>
            </a:r>
            <a:endParaRPr lang="en-US" sz="2000" smtClean="0"/>
          </a:p>
          <a:p>
            <a:pPr eaLnBrk="1" hangingPunct="1"/>
            <a:r>
              <a:rPr lang="ru-RU" sz="2000" smtClean="0"/>
              <a:t>Показатели клиента</a:t>
            </a:r>
          </a:p>
          <a:p>
            <a:pPr lvl="1" eaLnBrk="1" hangingPunct="1"/>
            <a:r>
              <a:rPr lang="ru-RU" sz="1600" smtClean="0"/>
              <a:t>Последняя продажа</a:t>
            </a:r>
          </a:p>
          <a:p>
            <a:pPr lvl="1" eaLnBrk="1" hangingPunct="1"/>
            <a:r>
              <a:rPr lang="ru-RU" sz="1600" smtClean="0"/>
              <a:t>Все продажи</a:t>
            </a:r>
          </a:p>
          <a:p>
            <a:pPr lvl="1" eaLnBrk="1" hangingPunct="1"/>
            <a:r>
              <a:rPr lang="ru-RU" sz="1600" smtClean="0"/>
              <a:t>Баланс</a:t>
            </a:r>
          </a:p>
        </p:txBody>
      </p:sp>
      <p:pic>
        <p:nvPicPr>
          <p:cNvPr id="21508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239838"/>
            <a:ext cx="149225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Мультиканальные продажи</a:t>
            </a:r>
            <a:endParaRPr lang="ru-RU" dirty="0"/>
          </a:p>
        </p:txBody>
      </p:sp>
      <p:pic>
        <p:nvPicPr>
          <p:cNvPr id="22531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479550"/>
            <a:ext cx="2763838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17"/>
          <p:cNvSpPr>
            <a:spLocks noChangeAspect="1"/>
          </p:cNvSpPr>
          <p:nvPr/>
        </p:nvSpPr>
        <p:spPr bwMode="auto">
          <a:xfrm rot="482789">
            <a:off x="2878138" y="1531938"/>
            <a:ext cx="1412875" cy="225425"/>
          </a:xfrm>
          <a:custGeom>
            <a:avLst/>
            <a:gdLst>
              <a:gd name="T0" fmla="*/ 912 w 917"/>
              <a:gd name="T1" fmla="*/ 163 h 215"/>
              <a:gd name="T2" fmla="*/ 860 w 917"/>
              <a:gd name="T3" fmla="*/ 32 h 215"/>
              <a:gd name="T4" fmla="*/ 827 w 917"/>
              <a:gd name="T5" fmla="*/ 3 h 215"/>
              <a:gd name="T6" fmla="*/ 805 w 917"/>
              <a:gd name="T7" fmla="*/ 15 h 215"/>
              <a:gd name="T8" fmla="*/ 836 w 917"/>
              <a:gd name="T9" fmla="*/ 109 h 215"/>
              <a:gd name="T10" fmla="*/ 828 w 917"/>
              <a:gd name="T11" fmla="*/ 104 h 215"/>
              <a:gd name="T12" fmla="*/ 678 w 917"/>
              <a:gd name="T13" fmla="*/ 54 h 215"/>
              <a:gd name="T14" fmla="*/ 448 w 917"/>
              <a:gd name="T15" fmla="*/ 14 h 215"/>
              <a:gd name="T16" fmla="*/ 207 w 917"/>
              <a:gd name="T17" fmla="*/ 13 h 215"/>
              <a:gd name="T18" fmla="*/ 22 w 917"/>
              <a:gd name="T19" fmla="*/ 80 h 215"/>
              <a:gd name="T20" fmla="*/ 19 w 917"/>
              <a:gd name="T21" fmla="*/ 82 h 215"/>
              <a:gd name="T22" fmla="*/ 66 w 917"/>
              <a:gd name="T23" fmla="*/ 123 h 215"/>
              <a:gd name="T24" fmla="*/ 240 w 917"/>
              <a:gd name="T25" fmla="*/ 58 h 215"/>
              <a:gd name="T26" fmla="*/ 468 w 917"/>
              <a:gd name="T27" fmla="*/ 57 h 215"/>
              <a:gd name="T28" fmla="*/ 685 w 917"/>
              <a:gd name="T29" fmla="*/ 94 h 215"/>
              <a:gd name="T30" fmla="*/ 770 w 917"/>
              <a:gd name="T31" fmla="*/ 118 h 215"/>
              <a:gd name="T32" fmla="*/ 825 w 917"/>
              <a:gd name="T33" fmla="*/ 139 h 215"/>
              <a:gd name="T34" fmla="*/ 838 w 917"/>
              <a:gd name="T35" fmla="*/ 143 h 215"/>
              <a:gd name="T36" fmla="*/ 743 w 917"/>
              <a:gd name="T37" fmla="*/ 169 h 215"/>
              <a:gd name="T38" fmla="*/ 751 w 917"/>
              <a:gd name="T39" fmla="*/ 198 h 215"/>
              <a:gd name="T40" fmla="*/ 790 w 917"/>
              <a:gd name="T41" fmla="*/ 210 h 215"/>
              <a:gd name="T42" fmla="*/ 905 w 917"/>
              <a:gd name="T43" fmla="*/ 182 h 215"/>
              <a:gd name="T44" fmla="*/ 912 w 917"/>
              <a:gd name="T45" fmla="*/ 163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17" h="215">
                <a:moveTo>
                  <a:pt x="912" y="163"/>
                </a:moveTo>
                <a:cubicBezTo>
                  <a:pt x="887" y="123"/>
                  <a:pt x="870" y="78"/>
                  <a:pt x="860" y="32"/>
                </a:cubicBezTo>
                <a:cubicBezTo>
                  <a:pt x="857" y="18"/>
                  <a:pt x="840" y="7"/>
                  <a:pt x="827" y="3"/>
                </a:cubicBezTo>
                <a:cubicBezTo>
                  <a:pt x="817" y="0"/>
                  <a:pt x="802" y="1"/>
                  <a:pt x="805" y="15"/>
                </a:cubicBezTo>
                <a:cubicBezTo>
                  <a:pt x="812" y="47"/>
                  <a:pt x="823" y="79"/>
                  <a:pt x="836" y="109"/>
                </a:cubicBezTo>
                <a:cubicBezTo>
                  <a:pt x="833" y="107"/>
                  <a:pt x="831" y="105"/>
                  <a:pt x="828" y="104"/>
                </a:cubicBezTo>
                <a:cubicBezTo>
                  <a:pt x="781" y="80"/>
                  <a:pt x="729" y="66"/>
                  <a:pt x="678" y="54"/>
                </a:cubicBezTo>
                <a:cubicBezTo>
                  <a:pt x="602" y="35"/>
                  <a:pt x="526" y="22"/>
                  <a:pt x="448" y="14"/>
                </a:cubicBezTo>
                <a:cubicBezTo>
                  <a:pt x="369" y="5"/>
                  <a:pt x="287" y="3"/>
                  <a:pt x="207" y="13"/>
                </a:cubicBezTo>
                <a:cubicBezTo>
                  <a:pt x="143" y="21"/>
                  <a:pt x="74" y="38"/>
                  <a:pt x="22" y="80"/>
                </a:cubicBezTo>
                <a:cubicBezTo>
                  <a:pt x="21" y="80"/>
                  <a:pt x="20" y="81"/>
                  <a:pt x="19" y="82"/>
                </a:cubicBezTo>
                <a:cubicBezTo>
                  <a:pt x="0" y="98"/>
                  <a:pt x="50" y="137"/>
                  <a:pt x="66" y="123"/>
                </a:cubicBezTo>
                <a:cubicBezTo>
                  <a:pt x="114" y="82"/>
                  <a:pt x="178" y="66"/>
                  <a:pt x="240" y="58"/>
                </a:cubicBezTo>
                <a:cubicBezTo>
                  <a:pt x="315" y="47"/>
                  <a:pt x="392" y="50"/>
                  <a:pt x="468" y="57"/>
                </a:cubicBezTo>
                <a:cubicBezTo>
                  <a:pt x="541" y="64"/>
                  <a:pt x="614" y="77"/>
                  <a:pt x="685" y="94"/>
                </a:cubicBezTo>
                <a:cubicBezTo>
                  <a:pt x="714" y="101"/>
                  <a:pt x="742" y="109"/>
                  <a:pt x="770" y="118"/>
                </a:cubicBezTo>
                <a:cubicBezTo>
                  <a:pt x="795" y="126"/>
                  <a:pt x="806" y="129"/>
                  <a:pt x="825" y="139"/>
                </a:cubicBezTo>
                <a:cubicBezTo>
                  <a:pt x="828" y="140"/>
                  <a:pt x="833" y="142"/>
                  <a:pt x="838" y="143"/>
                </a:cubicBezTo>
                <a:cubicBezTo>
                  <a:pt x="806" y="150"/>
                  <a:pt x="774" y="159"/>
                  <a:pt x="743" y="169"/>
                </a:cubicBezTo>
                <a:cubicBezTo>
                  <a:pt x="730" y="173"/>
                  <a:pt x="746" y="194"/>
                  <a:pt x="751" y="198"/>
                </a:cubicBezTo>
                <a:cubicBezTo>
                  <a:pt x="761" y="207"/>
                  <a:pt x="776" y="215"/>
                  <a:pt x="790" y="210"/>
                </a:cubicBezTo>
                <a:cubicBezTo>
                  <a:pt x="827" y="198"/>
                  <a:pt x="866" y="189"/>
                  <a:pt x="905" y="182"/>
                </a:cubicBezTo>
                <a:cubicBezTo>
                  <a:pt x="915" y="180"/>
                  <a:pt x="917" y="171"/>
                  <a:pt x="912" y="1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9338" y="1379538"/>
            <a:ext cx="13493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anose="020B0504020000000003" pitchFamily="34" charset="0"/>
                <a:cs typeface="+mn-cs"/>
              </a:rPr>
              <a:t>магазин</a:t>
            </a:r>
          </a:p>
        </p:txBody>
      </p:sp>
      <p:sp>
        <p:nvSpPr>
          <p:cNvPr id="6" name="Freeform 17"/>
          <p:cNvSpPr>
            <a:spLocks noChangeAspect="1"/>
          </p:cNvSpPr>
          <p:nvPr/>
        </p:nvSpPr>
        <p:spPr bwMode="auto">
          <a:xfrm rot="21117211" flipH="1">
            <a:off x="5905500" y="1531938"/>
            <a:ext cx="1412875" cy="225425"/>
          </a:xfrm>
          <a:custGeom>
            <a:avLst/>
            <a:gdLst>
              <a:gd name="T0" fmla="*/ 912 w 917"/>
              <a:gd name="T1" fmla="*/ 163 h 215"/>
              <a:gd name="T2" fmla="*/ 860 w 917"/>
              <a:gd name="T3" fmla="*/ 32 h 215"/>
              <a:gd name="T4" fmla="*/ 827 w 917"/>
              <a:gd name="T5" fmla="*/ 3 h 215"/>
              <a:gd name="T6" fmla="*/ 805 w 917"/>
              <a:gd name="T7" fmla="*/ 15 h 215"/>
              <a:gd name="T8" fmla="*/ 836 w 917"/>
              <a:gd name="T9" fmla="*/ 109 h 215"/>
              <a:gd name="T10" fmla="*/ 828 w 917"/>
              <a:gd name="T11" fmla="*/ 104 h 215"/>
              <a:gd name="T12" fmla="*/ 678 w 917"/>
              <a:gd name="T13" fmla="*/ 54 h 215"/>
              <a:gd name="T14" fmla="*/ 448 w 917"/>
              <a:gd name="T15" fmla="*/ 14 h 215"/>
              <a:gd name="T16" fmla="*/ 207 w 917"/>
              <a:gd name="T17" fmla="*/ 13 h 215"/>
              <a:gd name="T18" fmla="*/ 22 w 917"/>
              <a:gd name="T19" fmla="*/ 80 h 215"/>
              <a:gd name="T20" fmla="*/ 19 w 917"/>
              <a:gd name="T21" fmla="*/ 82 h 215"/>
              <a:gd name="T22" fmla="*/ 66 w 917"/>
              <a:gd name="T23" fmla="*/ 123 h 215"/>
              <a:gd name="T24" fmla="*/ 240 w 917"/>
              <a:gd name="T25" fmla="*/ 58 h 215"/>
              <a:gd name="T26" fmla="*/ 468 w 917"/>
              <a:gd name="T27" fmla="*/ 57 h 215"/>
              <a:gd name="T28" fmla="*/ 685 w 917"/>
              <a:gd name="T29" fmla="*/ 94 h 215"/>
              <a:gd name="T30" fmla="*/ 770 w 917"/>
              <a:gd name="T31" fmla="*/ 118 h 215"/>
              <a:gd name="T32" fmla="*/ 825 w 917"/>
              <a:gd name="T33" fmla="*/ 139 h 215"/>
              <a:gd name="T34" fmla="*/ 838 w 917"/>
              <a:gd name="T35" fmla="*/ 143 h 215"/>
              <a:gd name="T36" fmla="*/ 743 w 917"/>
              <a:gd name="T37" fmla="*/ 169 h 215"/>
              <a:gd name="T38" fmla="*/ 751 w 917"/>
              <a:gd name="T39" fmla="*/ 198 h 215"/>
              <a:gd name="T40" fmla="*/ 790 w 917"/>
              <a:gd name="T41" fmla="*/ 210 h 215"/>
              <a:gd name="T42" fmla="*/ 905 w 917"/>
              <a:gd name="T43" fmla="*/ 182 h 215"/>
              <a:gd name="T44" fmla="*/ 912 w 917"/>
              <a:gd name="T45" fmla="*/ 163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17" h="215">
                <a:moveTo>
                  <a:pt x="912" y="163"/>
                </a:moveTo>
                <a:cubicBezTo>
                  <a:pt x="887" y="123"/>
                  <a:pt x="870" y="78"/>
                  <a:pt x="860" y="32"/>
                </a:cubicBezTo>
                <a:cubicBezTo>
                  <a:pt x="857" y="18"/>
                  <a:pt x="840" y="7"/>
                  <a:pt x="827" y="3"/>
                </a:cubicBezTo>
                <a:cubicBezTo>
                  <a:pt x="817" y="0"/>
                  <a:pt x="802" y="1"/>
                  <a:pt x="805" y="15"/>
                </a:cubicBezTo>
                <a:cubicBezTo>
                  <a:pt x="812" y="47"/>
                  <a:pt x="823" y="79"/>
                  <a:pt x="836" y="109"/>
                </a:cubicBezTo>
                <a:cubicBezTo>
                  <a:pt x="833" y="107"/>
                  <a:pt x="831" y="105"/>
                  <a:pt x="828" y="104"/>
                </a:cubicBezTo>
                <a:cubicBezTo>
                  <a:pt x="781" y="80"/>
                  <a:pt x="729" y="66"/>
                  <a:pt x="678" y="54"/>
                </a:cubicBezTo>
                <a:cubicBezTo>
                  <a:pt x="602" y="35"/>
                  <a:pt x="526" y="22"/>
                  <a:pt x="448" y="14"/>
                </a:cubicBezTo>
                <a:cubicBezTo>
                  <a:pt x="369" y="5"/>
                  <a:pt x="287" y="3"/>
                  <a:pt x="207" y="13"/>
                </a:cubicBezTo>
                <a:cubicBezTo>
                  <a:pt x="143" y="21"/>
                  <a:pt x="74" y="38"/>
                  <a:pt x="22" y="80"/>
                </a:cubicBezTo>
                <a:cubicBezTo>
                  <a:pt x="21" y="80"/>
                  <a:pt x="20" y="81"/>
                  <a:pt x="19" y="82"/>
                </a:cubicBezTo>
                <a:cubicBezTo>
                  <a:pt x="0" y="98"/>
                  <a:pt x="50" y="137"/>
                  <a:pt x="66" y="123"/>
                </a:cubicBezTo>
                <a:cubicBezTo>
                  <a:pt x="114" y="82"/>
                  <a:pt x="178" y="66"/>
                  <a:pt x="240" y="58"/>
                </a:cubicBezTo>
                <a:cubicBezTo>
                  <a:pt x="315" y="47"/>
                  <a:pt x="392" y="50"/>
                  <a:pt x="468" y="57"/>
                </a:cubicBezTo>
                <a:cubicBezTo>
                  <a:pt x="541" y="64"/>
                  <a:pt x="614" y="77"/>
                  <a:pt x="685" y="94"/>
                </a:cubicBezTo>
                <a:cubicBezTo>
                  <a:pt x="714" y="101"/>
                  <a:pt x="742" y="109"/>
                  <a:pt x="770" y="118"/>
                </a:cubicBezTo>
                <a:cubicBezTo>
                  <a:pt x="795" y="126"/>
                  <a:pt x="806" y="129"/>
                  <a:pt x="825" y="139"/>
                </a:cubicBezTo>
                <a:cubicBezTo>
                  <a:pt x="828" y="140"/>
                  <a:pt x="833" y="142"/>
                  <a:pt x="838" y="143"/>
                </a:cubicBezTo>
                <a:cubicBezTo>
                  <a:pt x="806" y="150"/>
                  <a:pt x="774" y="159"/>
                  <a:pt x="743" y="169"/>
                </a:cubicBezTo>
                <a:cubicBezTo>
                  <a:pt x="730" y="173"/>
                  <a:pt x="746" y="194"/>
                  <a:pt x="751" y="198"/>
                </a:cubicBezTo>
                <a:cubicBezTo>
                  <a:pt x="761" y="207"/>
                  <a:pt x="776" y="215"/>
                  <a:pt x="790" y="210"/>
                </a:cubicBezTo>
                <a:cubicBezTo>
                  <a:pt x="827" y="198"/>
                  <a:pt x="866" y="189"/>
                  <a:pt x="905" y="182"/>
                </a:cubicBezTo>
                <a:cubicBezTo>
                  <a:pt x="915" y="180"/>
                  <a:pt x="917" y="171"/>
                  <a:pt x="912" y="1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138" y="1390650"/>
            <a:ext cx="25050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anose="020B0504020000000003" pitchFamily="34" charset="0"/>
                <a:cs typeface="+mn-cs"/>
              </a:rPr>
              <a:t>оптовые продажи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27538" y="2386013"/>
            <a:ext cx="13970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Script" panose="020B0504020000000003" pitchFamily="34" charset="0"/>
                <a:cs typeface="+mn-cs"/>
              </a:rPr>
              <a:t>Бэк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anose="020B0504020000000003" pitchFamily="34" charset="0"/>
                <a:cs typeface="+mn-cs"/>
              </a:rPr>
              <a:t>-офис</a:t>
            </a:r>
          </a:p>
        </p:txBody>
      </p:sp>
      <p:sp>
        <p:nvSpPr>
          <p:cNvPr id="9" name="Freeform 17"/>
          <p:cNvSpPr>
            <a:spLocks noChangeAspect="1"/>
          </p:cNvSpPr>
          <p:nvPr/>
        </p:nvSpPr>
        <p:spPr bwMode="auto">
          <a:xfrm rot="15576682">
            <a:off x="4801394" y="3729831"/>
            <a:ext cx="638175" cy="246063"/>
          </a:xfrm>
          <a:custGeom>
            <a:avLst/>
            <a:gdLst>
              <a:gd name="T0" fmla="*/ 912 w 917"/>
              <a:gd name="T1" fmla="*/ 163 h 215"/>
              <a:gd name="T2" fmla="*/ 860 w 917"/>
              <a:gd name="T3" fmla="*/ 32 h 215"/>
              <a:gd name="T4" fmla="*/ 827 w 917"/>
              <a:gd name="T5" fmla="*/ 3 h 215"/>
              <a:gd name="T6" fmla="*/ 805 w 917"/>
              <a:gd name="T7" fmla="*/ 15 h 215"/>
              <a:gd name="T8" fmla="*/ 836 w 917"/>
              <a:gd name="T9" fmla="*/ 109 h 215"/>
              <a:gd name="T10" fmla="*/ 828 w 917"/>
              <a:gd name="T11" fmla="*/ 104 h 215"/>
              <a:gd name="T12" fmla="*/ 678 w 917"/>
              <a:gd name="T13" fmla="*/ 54 h 215"/>
              <a:gd name="T14" fmla="*/ 448 w 917"/>
              <a:gd name="T15" fmla="*/ 14 h 215"/>
              <a:gd name="T16" fmla="*/ 207 w 917"/>
              <a:gd name="T17" fmla="*/ 13 h 215"/>
              <a:gd name="T18" fmla="*/ 22 w 917"/>
              <a:gd name="T19" fmla="*/ 80 h 215"/>
              <a:gd name="T20" fmla="*/ 19 w 917"/>
              <a:gd name="T21" fmla="*/ 82 h 215"/>
              <a:gd name="T22" fmla="*/ 66 w 917"/>
              <a:gd name="T23" fmla="*/ 123 h 215"/>
              <a:gd name="T24" fmla="*/ 240 w 917"/>
              <a:gd name="T25" fmla="*/ 58 h 215"/>
              <a:gd name="T26" fmla="*/ 468 w 917"/>
              <a:gd name="T27" fmla="*/ 57 h 215"/>
              <a:gd name="T28" fmla="*/ 685 w 917"/>
              <a:gd name="T29" fmla="*/ 94 h 215"/>
              <a:gd name="T30" fmla="*/ 770 w 917"/>
              <a:gd name="T31" fmla="*/ 118 h 215"/>
              <a:gd name="T32" fmla="*/ 825 w 917"/>
              <a:gd name="T33" fmla="*/ 139 h 215"/>
              <a:gd name="T34" fmla="*/ 838 w 917"/>
              <a:gd name="T35" fmla="*/ 143 h 215"/>
              <a:gd name="T36" fmla="*/ 743 w 917"/>
              <a:gd name="T37" fmla="*/ 169 h 215"/>
              <a:gd name="T38" fmla="*/ 751 w 917"/>
              <a:gd name="T39" fmla="*/ 198 h 215"/>
              <a:gd name="T40" fmla="*/ 790 w 917"/>
              <a:gd name="T41" fmla="*/ 210 h 215"/>
              <a:gd name="T42" fmla="*/ 905 w 917"/>
              <a:gd name="T43" fmla="*/ 182 h 215"/>
              <a:gd name="T44" fmla="*/ 912 w 917"/>
              <a:gd name="T45" fmla="*/ 163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17" h="215">
                <a:moveTo>
                  <a:pt x="912" y="163"/>
                </a:moveTo>
                <a:cubicBezTo>
                  <a:pt x="887" y="123"/>
                  <a:pt x="870" y="78"/>
                  <a:pt x="860" y="32"/>
                </a:cubicBezTo>
                <a:cubicBezTo>
                  <a:pt x="857" y="18"/>
                  <a:pt x="840" y="7"/>
                  <a:pt x="827" y="3"/>
                </a:cubicBezTo>
                <a:cubicBezTo>
                  <a:pt x="817" y="0"/>
                  <a:pt x="802" y="1"/>
                  <a:pt x="805" y="15"/>
                </a:cubicBezTo>
                <a:cubicBezTo>
                  <a:pt x="812" y="47"/>
                  <a:pt x="823" y="79"/>
                  <a:pt x="836" y="109"/>
                </a:cubicBezTo>
                <a:cubicBezTo>
                  <a:pt x="833" y="107"/>
                  <a:pt x="831" y="105"/>
                  <a:pt x="828" y="104"/>
                </a:cubicBezTo>
                <a:cubicBezTo>
                  <a:pt x="781" y="80"/>
                  <a:pt x="729" y="66"/>
                  <a:pt x="678" y="54"/>
                </a:cubicBezTo>
                <a:cubicBezTo>
                  <a:pt x="602" y="35"/>
                  <a:pt x="526" y="22"/>
                  <a:pt x="448" y="14"/>
                </a:cubicBezTo>
                <a:cubicBezTo>
                  <a:pt x="369" y="5"/>
                  <a:pt x="287" y="3"/>
                  <a:pt x="207" y="13"/>
                </a:cubicBezTo>
                <a:cubicBezTo>
                  <a:pt x="143" y="21"/>
                  <a:pt x="74" y="38"/>
                  <a:pt x="22" y="80"/>
                </a:cubicBezTo>
                <a:cubicBezTo>
                  <a:pt x="21" y="80"/>
                  <a:pt x="20" y="81"/>
                  <a:pt x="19" y="82"/>
                </a:cubicBezTo>
                <a:cubicBezTo>
                  <a:pt x="0" y="98"/>
                  <a:pt x="50" y="137"/>
                  <a:pt x="66" y="123"/>
                </a:cubicBezTo>
                <a:cubicBezTo>
                  <a:pt x="114" y="82"/>
                  <a:pt x="178" y="66"/>
                  <a:pt x="240" y="58"/>
                </a:cubicBezTo>
                <a:cubicBezTo>
                  <a:pt x="315" y="47"/>
                  <a:pt x="392" y="50"/>
                  <a:pt x="468" y="57"/>
                </a:cubicBezTo>
                <a:cubicBezTo>
                  <a:pt x="541" y="64"/>
                  <a:pt x="614" y="77"/>
                  <a:pt x="685" y="94"/>
                </a:cubicBezTo>
                <a:cubicBezTo>
                  <a:pt x="714" y="101"/>
                  <a:pt x="742" y="109"/>
                  <a:pt x="770" y="118"/>
                </a:cubicBezTo>
                <a:cubicBezTo>
                  <a:pt x="795" y="126"/>
                  <a:pt x="806" y="129"/>
                  <a:pt x="825" y="139"/>
                </a:cubicBezTo>
                <a:cubicBezTo>
                  <a:pt x="828" y="140"/>
                  <a:pt x="833" y="142"/>
                  <a:pt x="838" y="143"/>
                </a:cubicBezTo>
                <a:cubicBezTo>
                  <a:pt x="806" y="150"/>
                  <a:pt x="774" y="159"/>
                  <a:pt x="743" y="169"/>
                </a:cubicBezTo>
                <a:cubicBezTo>
                  <a:pt x="730" y="173"/>
                  <a:pt x="746" y="194"/>
                  <a:pt x="751" y="198"/>
                </a:cubicBezTo>
                <a:cubicBezTo>
                  <a:pt x="761" y="207"/>
                  <a:pt x="776" y="215"/>
                  <a:pt x="790" y="210"/>
                </a:cubicBezTo>
                <a:cubicBezTo>
                  <a:pt x="827" y="198"/>
                  <a:pt x="866" y="189"/>
                  <a:pt x="905" y="182"/>
                </a:cubicBezTo>
                <a:cubicBezTo>
                  <a:pt x="915" y="180"/>
                  <a:pt x="917" y="171"/>
                  <a:pt x="912" y="1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5988" y="4217988"/>
            <a:ext cx="8699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anose="020B0504020000000003" pitchFamily="34" charset="0"/>
                <a:cs typeface="+mn-cs"/>
              </a:rPr>
              <a:t>сайт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Интеграция с интернет-магазином</a:t>
            </a:r>
            <a:endParaRPr lang="ru-RU" dirty="0"/>
          </a:p>
        </p:txBody>
      </p:sp>
      <p:pic>
        <p:nvPicPr>
          <p:cNvPr id="2355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570163"/>
            <a:ext cx="187166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7"/>
          <p:cNvSpPr>
            <a:spLocks noChangeAspect="1"/>
          </p:cNvSpPr>
          <p:nvPr/>
        </p:nvSpPr>
        <p:spPr bwMode="auto">
          <a:xfrm>
            <a:off x="3954463" y="2543175"/>
            <a:ext cx="1379537" cy="220663"/>
          </a:xfrm>
          <a:custGeom>
            <a:avLst/>
            <a:gdLst>
              <a:gd name="T0" fmla="*/ 912 w 917"/>
              <a:gd name="T1" fmla="*/ 163 h 215"/>
              <a:gd name="T2" fmla="*/ 860 w 917"/>
              <a:gd name="T3" fmla="*/ 32 h 215"/>
              <a:gd name="T4" fmla="*/ 827 w 917"/>
              <a:gd name="T5" fmla="*/ 3 h 215"/>
              <a:gd name="T6" fmla="*/ 805 w 917"/>
              <a:gd name="T7" fmla="*/ 15 h 215"/>
              <a:gd name="T8" fmla="*/ 836 w 917"/>
              <a:gd name="T9" fmla="*/ 109 h 215"/>
              <a:gd name="T10" fmla="*/ 828 w 917"/>
              <a:gd name="T11" fmla="*/ 104 h 215"/>
              <a:gd name="T12" fmla="*/ 678 w 917"/>
              <a:gd name="T13" fmla="*/ 54 h 215"/>
              <a:gd name="T14" fmla="*/ 448 w 917"/>
              <a:gd name="T15" fmla="*/ 14 h 215"/>
              <a:gd name="T16" fmla="*/ 207 w 917"/>
              <a:gd name="T17" fmla="*/ 13 h 215"/>
              <a:gd name="T18" fmla="*/ 22 w 917"/>
              <a:gd name="T19" fmla="*/ 80 h 215"/>
              <a:gd name="T20" fmla="*/ 19 w 917"/>
              <a:gd name="T21" fmla="*/ 82 h 215"/>
              <a:gd name="T22" fmla="*/ 66 w 917"/>
              <a:gd name="T23" fmla="*/ 123 h 215"/>
              <a:gd name="T24" fmla="*/ 240 w 917"/>
              <a:gd name="T25" fmla="*/ 58 h 215"/>
              <a:gd name="T26" fmla="*/ 468 w 917"/>
              <a:gd name="T27" fmla="*/ 57 h 215"/>
              <a:gd name="T28" fmla="*/ 685 w 917"/>
              <a:gd name="T29" fmla="*/ 94 h 215"/>
              <a:gd name="T30" fmla="*/ 770 w 917"/>
              <a:gd name="T31" fmla="*/ 118 h 215"/>
              <a:gd name="T32" fmla="*/ 825 w 917"/>
              <a:gd name="T33" fmla="*/ 139 h 215"/>
              <a:gd name="T34" fmla="*/ 838 w 917"/>
              <a:gd name="T35" fmla="*/ 143 h 215"/>
              <a:gd name="T36" fmla="*/ 743 w 917"/>
              <a:gd name="T37" fmla="*/ 169 h 215"/>
              <a:gd name="T38" fmla="*/ 751 w 917"/>
              <a:gd name="T39" fmla="*/ 198 h 215"/>
              <a:gd name="T40" fmla="*/ 790 w 917"/>
              <a:gd name="T41" fmla="*/ 210 h 215"/>
              <a:gd name="T42" fmla="*/ 905 w 917"/>
              <a:gd name="T43" fmla="*/ 182 h 215"/>
              <a:gd name="T44" fmla="*/ 912 w 917"/>
              <a:gd name="T45" fmla="*/ 163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17" h="215">
                <a:moveTo>
                  <a:pt x="912" y="163"/>
                </a:moveTo>
                <a:cubicBezTo>
                  <a:pt x="887" y="123"/>
                  <a:pt x="870" y="78"/>
                  <a:pt x="860" y="32"/>
                </a:cubicBezTo>
                <a:cubicBezTo>
                  <a:pt x="857" y="18"/>
                  <a:pt x="840" y="7"/>
                  <a:pt x="827" y="3"/>
                </a:cubicBezTo>
                <a:cubicBezTo>
                  <a:pt x="817" y="0"/>
                  <a:pt x="802" y="1"/>
                  <a:pt x="805" y="15"/>
                </a:cubicBezTo>
                <a:cubicBezTo>
                  <a:pt x="812" y="47"/>
                  <a:pt x="823" y="79"/>
                  <a:pt x="836" y="109"/>
                </a:cubicBezTo>
                <a:cubicBezTo>
                  <a:pt x="833" y="107"/>
                  <a:pt x="831" y="105"/>
                  <a:pt x="828" y="104"/>
                </a:cubicBezTo>
                <a:cubicBezTo>
                  <a:pt x="781" y="80"/>
                  <a:pt x="729" y="66"/>
                  <a:pt x="678" y="54"/>
                </a:cubicBezTo>
                <a:cubicBezTo>
                  <a:pt x="602" y="35"/>
                  <a:pt x="526" y="22"/>
                  <a:pt x="448" y="14"/>
                </a:cubicBezTo>
                <a:cubicBezTo>
                  <a:pt x="369" y="5"/>
                  <a:pt x="287" y="3"/>
                  <a:pt x="207" y="13"/>
                </a:cubicBezTo>
                <a:cubicBezTo>
                  <a:pt x="143" y="21"/>
                  <a:pt x="74" y="38"/>
                  <a:pt x="22" y="80"/>
                </a:cubicBezTo>
                <a:cubicBezTo>
                  <a:pt x="21" y="80"/>
                  <a:pt x="20" y="81"/>
                  <a:pt x="19" y="82"/>
                </a:cubicBezTo>
                <a:cubicBezTo>
                  <a:pt x="0" y="98"/>
                  <a:pt x="50" y="137"/>
                  <a:pt x="66" y="123"/>
                </a:cubicBezTo>
                <a:cubicBezTo>
                  <a:pt x="114" y="82"/>
                  <a:pt x="178" y="66"/>
                  <a:pt x="240" y="58"/>
                </a:cubicBezTo>
                <a:cubicBezTo>
                  <a:pt x="315" y="47"/>
                  <a:pt x="392" y="50"/>
                  <a:pt x="468" y="57"/>
                </a:cubicBezTo>
                <a:cubicBezTo>
                  <a:pt x="541" y="64"/>
                  <a:pt x="614" y="77"/>
                  <a:pt x="685" y="94"/>
                </a:cubicBezTo>
                <a:cubicBezTo>
                  <a:pt x="714" y="101"/>
                  <a:pt x="742" y="109"/>
                  <a:pt x="770" y="118"/>
                </a:cubicBezTo>
                <a:cubicBezTo>
                  <a:pt x="795" y="126"/>
                  <a:pt x="806" y="129"/>
                  <a:pt x="825" y="139"/>
                </a:cubicBezTo>
                <a:cubicBezTo>
                  <a:pt x="828" y="140"/>
                  <a:pt x="833" y="142"/>
                  <a:pt x="838" y="143"/>
                </a:cubicBezTo>
                <a:cubicBezTo>
                  <a:pt x="806" y="150"/>
                  <a:pt x="774" y="159"/>
                  <a:pt x="743" y="169"/>
                </a:cubicBezTo>
                <a:cubicBezTo>
                  <a:pt x="730" y="173"/>
                  <a:pt x="746" y="194"/>
                  <a:pt x="751" y="198"/>
                </a:cubicBezTo>
                <a:cubicBezTo>
                  <a:pt x="761" y="207"/>
                  <a:pt x="776" y="215"/>
                  <a:pt x="790" y="210"/>
                </a:cubicBezTo>
                <a:cubicBezTo>
                  <a:pt x="827" y="198"/>
                  <a:pt x="866" y="189"/>
                  <a:pt x="905" y="182"/>
                </a:cubicBezTo>
                <a:cubicBezTo>
                  <a:pt x="915" y="180"/>
                  <a:pt x="917" y="171"/>
                  <a:pt x="912" y="1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7"/>
          <p:cNvSpPr>
            <a:spLocks noChangeAspect="1"/>
          </p:cNvSpPr>
          <p:nvPr/>
        </p:nvSpPr>
        <p:spPr bwMode="auto">
          <a:xfrm rot="10800000">
            <a:off x="3984625" y="2763838"/>
            <a:ext cx="1379538" cy="219075"/>
          </a:xfrm>
          <a:custGeom>
            <a:avLst/>
            <a:gdLst>
              <a:gd name="T0" fmla="*/ 912 w 917"/>
              <a:gd name="T1" fmla="*/ 163 h 215"/>
              <a:gd name="T2" fmla="*/ 860 w 917"/>
              <a:gd name="T3" fmla="*/ 32 h 215"/>
              <a:gd name="T4" fmla="*/ 827 w 917"/>
              <a:gd name="T5" fmla="*/ 3 h 215"/>
              <a:gd name="T6" fmla="*/ 805 w 917"/>
              <a:gd name="T7" fmla="*/ 15 h 215"/>
              <a:gd name="T8" fmla="*/ 836 w 917"/>
              <a:gd name="T9" fmla="*/ 109 h 215"/>
              <a:gd name="T10" fmla="*/ 828 w 917"/>
              <a:gd name="T11" fmla="*/ 104 h 215"/>
              <a:gd name="T12" fmla="*/ 678 w 917"/>
              <a:gd name="T13" fmla="*/ 54 h 215"/>
              <a:gd name="T14" fmla="*/ 448 w 917"/>
              <a:gd name="T15" fmla="*/ 14 h 215"/>
              <a:gd name="T16" fmla="*/ 207 w 917"/>
              <a:gd name="T17" fmla="*/ 13 h 215"/>
              <a:gd name="T18" fmla="*/ 22 w 917"/>
              <a:gd name="T19" fmla="*/ 80 h 215"/>
              <a:gd name="T20" fmla="*/ 19 w 917"/>
              <a:gd name="T21" fmla="*/ 82 h 215"/>
              <a:gd name="T22" fmla="*/ 66 w 917"/>
              <a:gd name="T23" fmla="*/ 123 h 215"/>
              <a:gd name="T24" fmla="*/ 240 w 917"/>
              <a:gd name="T25" fmla="*/ 58 h 215"/>
              <a:gd name="T26" fmla="*/ 468 w 917"/>
              <a:gd name="T27" fmla="*/ 57 h 215"/>
              <a:gd name="T28" fmla="*/ 685 w 917"/>
              <a:gd name="T29" fmla="*/ 94 h 215"/>
              <a:gd name="T30" fmla="*/ 770 w 917"/>
              <a:gd name="T31" fmla="*/ 118 h 215"/>
              <a:gd name="T32" fmla="*/ 825 w 917"/>
              <a:gd name="T33" fmla="*/ 139 h 215"/>
              <a:gd name="T34" fmla="*/ 838 w 917"/>
              <a:gd name="T35" fmla="*/ 143 h 215"/>
              <a:gd name="T36" fmla="*/ 743 w 917"/>
              <a:gd name="T37" fmla="*/ 169 h 215"/>
              <a:gd name="T38" fmla="*/ 751 w 917"/>
              <a:gd name="T39" fmla="*/ 198 h 215"/>
              <a:gd name="T40" fmla="*/ 790 w 917"/>
              <a:gd name="T41" fmla="*/ 210 h 215"/>
              <a:gd name="T42" fmla="*/ 905 w 917"/>
              <a:gd name="T43" fmla="*/ 182 h 215"/>
              <a:gd name="T44" fmla="*/ 912 w 917"/>
              <a:gd name="T45" fmla="*/ 163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17" h="215">
                <a:moveTo>
                  <a:pt x="912" y="163"/>
                </a:moveTo>
                <a:cubicBezTo>
                  <a:pt x="887" y="123"/>
                  <a:pt x="870" y="78"/>
                  <a:pt x="860" y="32"/>
                </a:cubicBezTo>
                <a:cubicBezTo>
                  <a:pt x="857" y="18"/>
                  <a:pt x="840" y="7"/>
                  <a:pt x="827" y="3"/>
                </a:cubicBezTo>
                <a:cubicBezTo>
                  <a:pt x="817" y="0"/>
                  <a:pt x="802" y="1"/>
                  <a:pt x="805" y="15"/>
                </a:cubicBezTo>
                <a:cubicBezTo>
                  <a:pt x="812" y="47"/>
                  <a:pt x="823" y="79"/>
                  <a:pt x="836" y="109"/>
                </a:cubicBezTo>
                <a:cubicBezTo>
                  <a:pt x="833" y="107"/>
                  <a:pt x="831" y="105"/>
                  <a:pt x="828" y="104"/>
                </a:cubicBezTo>
                <a:cubicBezTo>
                  <a:pt x="781" y="80"/>
                  <a:pt x="729" y="66"/>
                  <a:pt x="678" y="54"/>
                </a:cubicBezTo>
                <a:cubicBezTo>
                  <a:pt x="602" y="35"/>
                  <a:pt x="526" y="22"/>
                  <a:pt x="448" y="14"/>
                </a:cubicBezTo>
                <a:cubicBezTo>
                  <a:pt x="369" y="5"/>
                  <a:pt x="287" y="3"/>
                  <a:pt x="207" y="13"/>
                </a:cubicBezTo>
                <a:cubicBezTo>
                  <a:pt x="143" y="21"/>
                  <a:pt x="74" y="38"/>
                  <a:pt x="22" y="80"/>
                </a:cubicBezTo>
                <a:cubicBezTo>
                  <a:pt x="21" y="80"/>
                  <a:pt x="20" y="81"/>
                  <a:pt x="19" y="82"/>
                </a:cubicBezTo>
                <a:cubicBezTo>
                  <a:pt x="0" y="98"/>
                  <a:pt x="50" y="137"/>
                  <a:pt x="66" y="123"/>
                </a:cubicBezTo>
                <a:cubicBezTo>
                  <a:pt x="114" y="82"/>
                  <a:pt x="178" y="66"/>
                  <a:pt x="240" y="58"/>
                </a:cubicBezTo>
                <a:cubicBezTo>
                  <a:pt x="315" y="47"/>
                  <a:pt x="392" y="50"/>
                  <a:pt x="468" y="57"/>
                </a:cubicBezTo>
                <a:cubicBezTo>
                  <a:pt x="541" y="64"/>
                  <a:pt x="614" y="77"/>
                  <a:pt x="685" y="94"/>
                </a:cubicBezTo>
                <a:cubicBezTo>
                  <a:pt x="714" y="101"/>
                  <a:pt x="742" y="109"/>
                  <a:pt x="770" y="118"/>
                </a:cubicBezTo>
                <a:cubicBezTo>
                  <a:pt x="795" y="126"/>
                  <a:pt x="806" y="129"/>
                  <a:pt x="825" y="139"/>
                </a:cubicBezTo>
                <a:cubicBezTo>
                  <a:pt x="828" y="140"/>
                  <a:pt x="833" y="142"/>
                  <a:pt x="838" y="143"/>
                </a:cubicBezTo>
                <a:cubicBezTo>
                  <a:pt x="806" y="150"/>
                  <a:pt x="774" y="159"/>
                  <a:pt x="743" y="169"/>
                </a:cubicBezTo>
                <a:cubicBezTo>
                  <a:pt x="730" y="173"/>
                  <a:pt x="746" y="194"/>
                  <a:pt x="751" y="198"/>
                </a:cubicBezTo>
                <a:cubicBezTo>
                  <a:pt x="761" y="207"/>
                  <a:pt x="776" y="215"/>
                  <a:pt x="790" y="210"/>
                </a:cubicBezTo>
                <a:cubicBezTo>
                  <a:pt x="827" y="198"/>
                  <a:pt x="866" y="189"/>
                  <a:pt x="905" y="182"/>
                </a:cubicBezTo>
                <a:cubicBezTo>
                  <a:pt x="915" y="180"/>
                  <a:pt x="917" y="171"/>
                  <a:pt x="912" y="1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3850" y="2139950"/>
            <a:ext cx="10826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anose="020B0504020000000003" pitchFamily="34" charset="0"/>
                <a:cs typeface="+mn-cs"/>
              </a:rPr>
              <a:t>заказы</a:t>
            </a:r>
          </a:p>
        </p:txBody>
      </p:sp>
      <p:sp>
        <p:nvSpPr>
          <p:cNvPr id="8" name="Freeform 19"/>
          <p:cNvSpPr>
            <a:spLocks noChangeAspect="1" noEditPoints="1"/>
          </p:cNvSpPr>
          <p:nvPr/>
        </p:nvSpPr>
        <p:spPr bwMode="auto">
          <a:xfrm>
            <a:off x="3132138" y="1492250"/>
            <a:ext cx="3041650" cy="742950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29075" y="1122363"/>
            <a:ext cx="11414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anose="020B0504020000000003" pitchFamily="34" charset="0"/>
                <a:cs typeface="+mn-cs"/>
              </a:rPr>
              <a:t>товары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5425" y="4002088"/>
            <a:ext cx="14001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anose="020B0504020000000003" pitchFamily="34" charset="0"/>
                <a:cs typeface="+mn-cs"/>
              </a:rPr>
              <a:t>остатки</a:t>
            </a:r>
          </a:p>
        </p:txBody>
      </p:sp>
      <p:sp>
        <p:nvSpPr>
          <p:cNvPr id="11" name="Freeform 19"/>
          <p:cNvSpPr>
            <a:spLocks noChangeAspect="1" noEditPoints="1"/>
          </p:cNvSpPr>
          <p:nvPr/>
        </p:nvSpPr>
        <p:spPr bwMode="auto">
          <a:xfrm rot="10800000">
            <a:off x="3284538" y="3219450"/>
            <a:ext cx="3041650" cy="742950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23563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097088"/>
            <a:ext cx="191611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Интеграция с интернет-магазином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00113" y="1200150"/>
            <a:ext cx="7488237" cy="326231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/>
              <a:t>При </a:t>
            </a:r>
            <a:r>
              <a:rPr lang="ru-RU" sz="2000" dirty="0" smtClean="0"/>
              <a:t>обмене заказами </a:t>
            </a:r>
            <a:r>
              <a:rPr lang="ru-RU" sz="2000" dirty="0"/>
              <a:t>и </a:t>
            </a:r>
            <a:r>
              <a:rPr lang="ru-RU" sz="2000" dirty="0" smtClean="0"/>
              <a:t>товарами </a:t>
            </a:r>
            <a:r>
              <a:rPr lang="ru-RU" sz="2000" dirty="0"/>
              <a:t>можно </a:t>
            </a:r>
            <a:r>
              <a:rPr lang="ru-RU" sz="2000" dirty="0" smtClean="0"/>
              <a:t>указать:</a:t>
            </a:r>
            <a:endParaRPr lang="ru-RU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/>
              <a:t>Периодичность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Склад</a:t>
            </a:r>
            <a:endParaRPr lang="ru-RU" sz="2000" dirty="0"/>
          </a:p>
        </p:txBody>
      </p:sp>
      <p:pic>
        <p:nvPicPr>
          <p:cNvPr id="24580" name="Picture 3" descr="D:\Dropbox\!!!!!!!!!!!!!!!!!!!!!!!!!!!!!!!!!!Вебинар Квикдокс\Скрины\Интеграция с insa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373313"/>
            <a:ext cx="7416800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Объект 2"/>
          <p:cNvSpPr txBox="1">
            <a:spLocks/>
          </p:cNvSpPr>
          <p:nvPr/>
        </p:nvSpPr>
        <p:spPr bwMode="auto">
          <a:xfrm>
            <a:off x="5076825" y="1563688"/>
            <a:ext cx="34639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ru-RU" sz="2000"/>
              <a:t>Цены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ru-RU" sz="2000"/>
              <a:t>Группу товаров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Что </a:t>
            </a:r>
            <a:r>
              <a:rPr lang="ru-RU" dirty="0"/>
              <a:t>такое </a:t>
            </a:r>
            <a:r>
              <a:rPr lang="ru-RU" dirty="0" err="1"/>
              <a:t>МойСклад</a:t>
            </a:r>
            <a:r>
              <a:rPr lang="ru-RU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00113" y="987425"/>
            <a:ext cx="7488237" cy="347503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err="1" smtClean="0"/>
              <a:t>МойСклад</a:t>
            </a:r>
            <a:r>
              <a:rPr lang="ru-RU" sz="2000" dirty="0" smtClean="0"/>
              <a:t> </a:t>
            </a:r>
            <a:r>
              <a:rPr lang="ru-RU" sz="2000" dirty="0"/>
              <a:t>– облачный сервис управления торговлей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5604" name="Picture 2" descr="C:\Users\Аскар\Downloads\Screenshot-2012-05-03_17.02.51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31888"/>
            <a:ext cx="4883150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О </a:t>
            </a:r>
            <a:r>
              <a:rPr lang="ru-RU" dirty="0" smtClean="0"/>
              <a:t>нас</a:t>
            </a:r>
            <a:endParaRPr lang="ru-RU" dirty="0"/>
          </a:p>
        </p:txBody>
      </p:sp>
      <p:sp>
        <p:nvSpPr>
          <p:cNvPr id="26627" name="Объект 2"/>
          <p:cNvSpPr>
            <a:spLocks noGrp="1"/>
          </p:cNvSpPr>
          <p:nvPr>
            <p:ph idx="4294967295"/>
          </p:nvPr>
        </p:nvSpPr>
        <p:spPr>
          <a:xfrm>
            <a:off x="900113" y="1200150"/>
            <a:ext cx="7488237" cy="3262313"/>
          </a:xfrm>
        </p:spPr>
        <p:txBody>
          <a:bodyPr/>
          <a:lstStyle/>
          <a:p>
            <a:pPr eaLnBrk="1" hangingPunct="1"/>
            <a:r>
              <a:rPr lang="ru-RU" sz="2400" smtClean="0"/>
              <a:t>На рынке с начала 2008 года</a:t>
            </a:r>
          </a:p>
          <a:p>
            <a:pPr eaLnBrk="1" hangingPunct="1"/>
            <a:r>
              <a:rPr lang="ru-RU" sz="2400" smtClean="0"/>
              <a:t>Один из лидеров российского рынка </a:t>
            </a:r>
            <a:br>
              <a:rPr lang="ru-RU" sz="2400" smtClean="0"/>
            </a:br>
            <a:r>
              <a:rPr lang="ru-RU" sz="2400" smtClean="0"/>
              <a:t>облачных сервисов</a:t>
            </a:r>
          </a:p>
          <a:p>
            <a:pPr eaLnBrk="1" hangingPunct="1"/>
            <a:r>
              <a:rPr lang="ru-RU" sz="2400" smtClean="0"/>
              <a:t>Первый российский интернет-сервис управления торговлей</a:t>
            </a:r>
          </a:p>
          <a:p>
            <a:pPr eaLnBrk="1" hangingPunct="1"/>
            <a:r>
              <a:rPr lang="ru-RU" sz="2400" smtClean="0"/>
              <a:t>Больше 300 000 компаний-клиентов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mtClean="0">
                <a:solidFill>
                  <a:srgbClr val="1F497D"/>
                </a:solidFill>
              </a:rPr>
              <a:t>Как работает бэк-офис?</a:t>
            </a:r>
          </a:p>
        </p:txBody>
      </p:sp>
      <p:sp>
        <p:nvSpPr>
          <p:cNvPr id="9219" name="Freeform 17"/>
          <p:cNvSpPr>
            <a:spLocks noChangeAspect="1" noChangeArrowheads="1"/>
          </p:cNvSpPr>
          <p:nvPr/>
        </p:nvSpPr>
        <p:spPr bwMode="auto">
          <a:xfrm rot="480000">
            <a:off x="1016000" y="3051175"/>
            <a:ext cx="1412875" cy="223838"/>
          </a:xfrm>
          <a:custGeom>
            <a:avLst/>
            <a:gdLst>
              <a:gd name="T0" fmla="*/ 2147483647 w 917"/>
              <a:gd name="T1" fmla="*/ 2147483647 h 215"/>
              <a:gd name="T2" fmla="*/ 2147483647 w 917"/>
              <a:gd name="T3" fmla="*/ 2147483647 h 215"/>
              <a:gd name="T4" fmla="*/ 2147483647 w 917"/>
              <a:gd name="T5" fmla="*/ 2147483647 h 215"/>
              <a:gd name="T6" fmla="*/ 2147483647 w 917"/>
              <a:gd name="T7" fmla="*/ 2147483647 h 215"/>
              <a:gd name="T8" fmla="*/ 2147483647 w 917"/>
              <a:gd name="T9" fmla="*/ 2147483647 h 215"/>
              <a:gd name="T10" fmla="*/ 2147483647 w 917"/>
              <a:gd name="T11" fmla="*/ 2147483647 h 215"/>
              <a:gd name="T12" fmla="*/ 2147483647 w 917"/>
              <a:gd name="T13" fmla="*/ 2147483647 h 215"/>
              <a:gd name="T14" fmla="*/ 2147483647 w 917"/>
              <a:gd name="T15" fmla="*/ 2147483647 h 215"/>
              <a:gd name="T16" fmla="*/ 2147483647 w 917"/>
              <a:gd name="T17" fmla="*/ 2147483647 h 215"/>
              <a:gd name="T18" fmla="*/ 2147483647 w 917"/>
              <a:gd name="T19" fmla="*/ 2147483647 h 215"/>
              <a:gd name="T20" fmla="*/ 2147483647 w 917"/>
              <a:gd name="T21" fmla="*/ 2147483647 h 215"/>
              <a:gd name="T22" fmla="*/ 2147483647 w 917"/>
              <a:gd name="T23" fmla="*/ 2147483647 h 215"/>
              <a:gd name="T24" fmla="*/ 2147483647 w 917"/>
              <a:gd name="T25" fmla="*/ 2147483647 h 215"/>
              <a:gd name="T26" fmla="*/ 2147483647 w 917"/>
              <a:gd name="T27" fmla="*/ 2147483647 h 215"/>
              <a:gd name="T28" fmla="*/ 2147483647 w 917"/>
              <a:gd name="T29" fmla="*/ 2147483647 h 215"/>
              <a:gd name="T30" fmla="*/ 2147483647 w 917"/>
              <a:gd name="T31" fmla="*/ 2147483647 h 215"/>
              <a:gd name="T32" fmla="*/ 2147483647 w 917"/>
              <a:gd name="T33" fmla="*/ 2147483647 h 215"/>
              <a:gd name="T34" fmla="*/ 2147483647 w 917"/>
              <a:gd name="T35" fmla="*/ 2147483647 h 215"/>
              <a:gd name="T36" fmla="*/ 2147483647 w 917"/>
              <a:gd name="T37" fmla="*/ 2147483647 h 215"/>
              <a:gd name="T38" fmla="*/ 2147483647 w 917"/>
              <a:gd name="T39" fmla="*/ 2147483647 h 215"/>
              <a:gd name="T40" fmla="*/ 2147483647 w 917"/>
              <a:gd name="T41" fmla="*/ 2147483647 h 215"/>
              <a:gd name="T42" fmla="*/ 2147483647 w 917"/>
              <a:gd name="T43" fmla="*/ 2147483647 h 215"/>
              <a:gd name="T44" fmla="*/ 2147483647 w 917"/>
              <a:gd name="T45" fmla="*/ 2147483647 h 21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17" h="215">
                <a:moveTo>
                  <a:pt x="912" y="163"/>
                </a:moveTo>
                <a:cubicBezTo>
                  <a:pt x="887" y="123"/>
                  <a:pt x="870" y="78"/>
                  <a:pt x="860" y="32"/>
                </a:cubicBezTo>
                <a:cubicBezTo>
                  <a:pt x="857" y="18"/>
                  <a:pt x="840" y="7"/>
                  <a:pt x="827" y="3"/>
                </a:cubicBezTo>
                <a:cubicBezTo>
                  <a:pt x="817" y="0"/>
                  <a:pt x="802" y="1"/>
                  <a:pt x="805" y="15"/>
                </a:cubicBezTo>
                <a:cubicBezTo>
                  <a:pt x="812" y="47"/>
                  <a:pt x="823" y="79"/>
                  <a:pt x="836" y="109"/>
                </a:cubicBezTo>
                <a:cubicBezTo>
                  <a:pt x="833" y="107"/>
                  <a:pt x="831" y="105"/>
                  <a:pt x="828" y="104"/>
                </a:cubicBezTo>
                <a:cubicBezTo>
                  <a:pt x="781" y="80"/>
                  <a:pt x="729" y="66"/>
                  <a:pt x="678" y="54"/>
                </a:cubicBezTo>
                <a:cubicBezTo>
                  <a:pt x="602" y="35"/>
                  <a:pt x="526" y="22"/>
                  <a:pt x="448" y="14"/>
                </a:cubicBezTo>
                <a:cubicBezTo>
                  <a:pt x="369" y="5"/>
                  <a:pt x="287" y="3"/>
                  <a:pt x="207" y="13"/>
                </a:cubicBezTo>
                <a:cubicBezTo>
                  <a:pt x="143" y="21"/>
                  <a:pt x="74" y="38"/>
                  <a:pt x="22" y="80"/>
                </a:cubicBezTo>
                <a:cubicBezTo>
                  <a:pt x="21" y="80"/>
                  <a:pt x="20" y="81"/>
                  <a:pt x="19" y="82"/>
                </a:cubicBezTo>
                <a:cubicBezTo>
                  <a:pt x="0" y="98"/>
                  <a:pt x="50" y="137"/>
                  <a:pt x="66" y="123"/>
                </a:cubicBezTo>
                <a:cubicBezTo>
                  <a:pt x="114" y="82"/>
                  <a:pt x="178" y="66"/>
                  <a:pt x="240" y="58"/>
                </a:cubicBezTo>
                <a:cubicBezTo>
                  <a:pt x="315" y="47"/>
                  <a:pt x="392" y="50"/>
                  <a:pt x="468" y="57"/>
                </a:cubicBezTo>
                <a:cubicBezTo>
                  <a:pt x="541" y="64"/>
                  <a:pt x="614" y="77"/>
                  <a:pt x="685" y="94"/>
                </a:cubicBezTo>
                <a:cubicBezTo>
                  <a:pt x="714" y="101"/>
                  <a:pt x="742" y="109"/>
                  <a:pt x="770" y="118"/>
                </a:cubicBezTo>
                <a:cubicBezTo>
                  <a:pt x="795" y="126"/>
                  <a:pt x="806" y="129"/>
                  <a:pt x="825" y="139"/>
                </a:cubicBezTo>
                <a:cubicBezTo>
                  <a:pt x="828" y="140"/>
                  <a:pt x="833" y="142"/>
                  <a:pt x="838" y="143"/>
                </a:cubicBezTo>
                <a:cubicBezTo>
                  <a:pt x="806" y="150"/>
                  <a:pt x="774" y="159"/>
                  <a:pt x="743" y="169"/>
                </a:cubicBezTo>
                <a:cubicBezTo>
                  <a:pt x="730" y="173"/>
                  <a:pt x="746" y="194"/>
                  <a:pt x="751" y="198"/>
                </a:cubicBezTo>
                <a:cubicBezTo>
                  <a:pt x="761" y="207"/>
                  <a:pt x="776" y="215"/>
                  <a:pt x="790" y="210"/>
                </a:cubicBezTo>
                <a:cubicBezTo>
                  <a:pt x="827" y="198"/>
                  <a:pt x="866" y="189"/>
                  <a:pt x="905" y="182"/>
                </a:cubicBezTo>
                <a:cubicBezTo>
                  <a:pt x="915" y="180"/>
                  <a:pt x="917" y="171"/>
                  <a:pt x="912" y="163"/>
                </a:cubicBezTo>
                <a:close/>
              </a:path>
            </a:pathLst>
          </a:custGeom>
          <a:solidFill>
            <a:srgbClr val="404040"/>
          </a:solidFill>
          <a:ln w="9525">
            <a:solidFill>
              <a:srgbClr val="40404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750" y="1187450"/>
            <a:ext cx="10826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anose="020B0504020000000003" pitchFamily="34" charset="0"/>
                <a:cs typeface="+mn-cs"/>
              </a:rPr>
              <a:t>заказы</a:t>
            </a:r>
          </a:p>
        </p:txBody>
      </p:sp>
      <p:sp>
        <p:nvSpPr>
          <p:cNvPr id="9221" name="Freeform 17"/>
          <p:cNvSpPr>
            <a:spLocks noChangeAspect="1" noChangeArrowheads="1"/>
          </p:cNvSpPr>
          <p:nvPr/>
        </p:nvSpPr>
        <p:spPr bwMode="auto">
          <a:xfrm rot="10800000" flipH="1">
            <a:off x="1016000" y="1554163"/>
            <a:ext cx="1412875" cy="225425"/>
          </a:xfrm>
          <a:custGeom>
            <a:avLst/>
            <a:gdLst>
              <a:gd name="T0" fmla="*/ 2147483647 w 917"/>
              <a:gd name="T1" fmla="*/ 2147483647 h 215"/>
              <a:gd name="T2" fmla="*/ 2147483647 w 917"/>
              <a:gd name="T3" fmla="*/ 2147483647 h 215"/>
              <a:gd name="T4" fmla="*/ 2147483647 w 917"/>
              <a:gd name="T5" fmla="*/ 2147483647 h 215"/>
              <a:gd name="T6" fmla="*/ 2147483647 w 917"/>
              <a:gd name="T7" fmla="*/ 2147483647 h 215"/>
              <a:gd name="T8" fmla="*/ 2147483647 w 917"/>
              <a:gd name="T9" fmla="*/ 2147483647 h 215"/>
              <a:gd name="T10" fmla="*/ 2147483647 w 917"/>
              <a:gd name="T11" fmla="*/ 2147483647 h 215"/>
              <a:gd name="T12" fmla="*/ 2147483647 w 917"/>
              <a:gd name="T13" fmla="*/ 2147483647 h 215"/>
              <a:gd name="T14" fmla="*/ 2147483647 w 917"/>
              <a:gd name="T15" fmla="*/ 2147483647 h 215"/>
              <a:gd name="T16" fmla="*/ 2147483647 w 917"/>
              <a:gd name="T17" fmla="*/ 2147483647 h 215"/>
              <a:gd name="T18" fmla="*/ 2147483647 w 917"/>
              <a:gd name="T19" fmla="*/ 2147483647 h 215"/>
              <a:gd name="T20" fmla="*/ 2147483647 w 917"/>
              <a:gd name="T21" fmla="*/ 2147483647 h 215"/>
              <a:gd name="T22" fmla="*/ 2147483647 w 917"/>
              <a:gd name="T23" fmla="*/ 2147483647 h 215"/>
              <a:gd name="T24" fmla="*/ 2147483647 w 917"/>
              <a:gd name="T25" fmla="*/ 2147483647 h 215"/>
              <a:gd name="T26" fmla="*/ 2147483647 w 917"/>
              <a:gd name="T27" fmla="*/ 2147483647 h 215"/>
              <a:gd name="T28" fmla="*/ 2147483647 w 917"/>
              <a:gd name="T29" fmla="*/ 2147483647 h 215"/>
              <a:gd name="T30" fmla="*/ 2147483647 w 917"/>
              <a:gd name="T31" fmla="*/ 2147483647 h 215"/>
              <a:gd name="T32" fmla="*/ 2147483647 w 917"/>
              <a:gd name="T33" fmla="*/ 2147483647 h 215"/>
              <a:gd name="T34" fmla="*/ 2147483647 w 917"/>
              <a:gd name="T35" fmla="*/ 2147483647 h 215"/>
              <a:gd name="T36" fmla="*/ 2147483647 w 917"/>
              <a:gd name="T37" fmla="*/ 2147483647 h 215"/>
              <a:gd name="T38" fmla="*/ 2147483647 w 917"/>
              <a:gd name="T39" fmla="*/ 2147483647 h 215"/>
              <a:gd name="T40" fmla="*/ 2147483647 w 917"/>
              <a:gd name="T41" fmla="*/ 2147483647 h 215"/>
              <a:gd name="T42" fmla="*/ 2147483647 w 917"/>
              <a:gd name="T43" fmla="*/ 2147483647 h 215"/>
              <a:gd name="T44" fmla="*/ 2147483647 w 917"/>
              <a:gd name="T45" fmla="*/ 2147483647 h 21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17" h="215">
                <a:moveTo>
                  <a:pt x="912" y="163"/>
                </a:moveTo>
                <a:cubicBezTo>
                  <a:pt x="887" y="123"/>
                  <a:pt x="870" y="78"/>
                  <a:pt x="860" y="32"/>
                </a:cubicBezTo>
                <a:cubicBezTo>
                  <a:pt x="857" y="18"/>
                  <a:pt x="840" y="7"/>
                  <a:pt x="827" y="3"/>
                </a:cubicBezTo>
                <a:cubicBezTo>
                  <a:pt x="817" y="0"/>
                  <a:pt x="802" y="1"/>
                  <a:pt x="805" y="15"/>
                </a:cubicBezTo>
                <a:cubicBezTo>
                  <a:pt x="812" y="47"/>
                  <a:pt x="823" y="79"/>
                  <a:pt x="836" y="109"/>
                </a:cubicBezTo>
                <a:cubicBezTo>
                  <a:pt x="833" y="107"/>
                  <a:pt x="831" y="105"/>
                  <a:pt x="828" y="104"/>
                </a:cubicBezTo>
                <a:cubicBezTo>
                  <a:pt x="781" y="80"/>
                  <a:pt x="729" y="66"/>
                  <a:pt x="678" y="54"/>
                </a:cubicBezTo>
                <a:cubicBezTo>
                  <a:pt x="602" y="35"/>
                  <a:pt x="526" y="22"/>
                  <a:pt x="448" y="14"/>
                </a:cubicBezTo>
                <a:cubicBezTo>
                  <a:pt x="369" y="5"/>
                  <a:pt x="287" y="3"/>
                  <a:pt x="207" y="13"/>
                </a:cubicBezTo>
                <a:cubicBezTo>
                  <a:pt x="143" y="21"/>
                  <a:pt x="74" y="38"/>
                  <a:pt x="22" y="80"/>
                </a:cubicBezTo>
                <a:cubicBezTo>
                  <a:pt x="21" y="80"/>
                  <a:pt x="20" y="81"/>
                  <a:pt x="19" y="82"/>
                </a:cubicBezTo>
                <a:cubicBezTo>
                  <a:pt x="0" y="98"/>
                  <a:pt x="50" y="137"/>
                  <a:pt x="66" y="123"/>
                </a:cubicBezTo>
                <a:cubicBezTo>
                  <a:pt x="114" y="82"/>
                  <a:pt x="178" y="66"/>
                  <a:pt x="240" y="58"/>
                </a:cubicBezTo>
                <a:cubicBezTo>
                  <a:pt x="315" y="47"/>
                  <a:pt x="392" y="50"/>
                  <a:pt x="468" y="57"/>
                </a:cubicBezTo>
                <a:cubicBezTo>
                  <a:pt x="541" y="64"/>
                  <a:pt x="614" y="77"/>
                  <a:pt x="685" y="94"/>
                </a:cubicBezTo>
                <a:cubicBezTo>
                  <a:pt x="714" y="101"/>
                  <a:pt x="742" y="109"/>
                  <a:pt x="770" y="118"/>
                </a:cubicBezTo>
                <a:cubicBezTo>
                  <a:pt x="795" y="126"/>
                  <a:pt x="806" y="129"/>
                  <a:pt x="825" y="139"/>
                </a:cubicBezTo>
                <a:cubicBezTo>
                  <a:pt x="828" y="140"/>
                  <a:pt x="833" y="142"/>
                  <a:pt x="838" y="143"/>
                </a:cubicBezTo>
                <a:cubicBezTo>
                  <a:pt x="806" y="150"/>
                  <a:pt x="774" y="159"/>
                  <a:pt x="743" y="169"/>
                </a:cubicBezTo>
                <a:cubicBezTo>
                  <a:pt x="730" y="173"/>
                  <a:pt x="746" y="194"/>
                  <a:pt x="751" y="198"/>
                </a:cubicBezTo>
                <a:cubicBezTo>
                  <a:pt x="761" y="207"/>
                  <a:pt x="776" y="215"/>
                  <a:pt x="790" y="210"/>
                </a:cubicBezTo>
                <a:cubicBezTo>
                  <a:pt x="827" y="198"/>
                  <a:pt x="866" y="189"/>
                  <a:pt x="905" y="182"/>
                </a:cubicBezTo>
                <a:cubicBezTo>
                  <a:pt x="915" y="180"/>
                  <a:pt x="917" y="171"/>
                  <a:pt x="912" y="163"/>
                </a:cubicBezTo>
                <a:close/>
              </a:path>
            </a:pathLst>
          </a:custGeom>
          <a:solidFill>
            <a:srgbClr val="404040"/>
          </a:solidFill>
          <a:ln w="9525">
            <a:solidFill>
              <a:srgbClr val="40404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1963" y="3187700"/>
            <a:ext cx="11414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anose="020B0504020000000003" pitchFamily="34" charset="0"/>
                <a:cs typeface="+mn-cs"/>
              </a:rPr>
              <a:t>товары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80288" y="2219325"/>
            <a:ext cx="16113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anose="020B0504020000000003" pitchFamily="34" charset="0"/>
                <a:cs typeface="+mn-cs"/>
              </a:rPr>
              <a:t>Прибыль???</a:t>
            </a:r>
          </a:p>
        </p:txBody>
      </p:sp>
      <p:sp>
        <p:nvSpPr>
          <p:cNvPr id="9224" name="Freeform 17"/>
          <p:cNvSpPr>
            <a:spLocks noChangeAspect="1" noChangeArrowheads="1"/>
          </p:cNvSpPr>
          <p:nvPr/>
        </p:nvSpPr>
        <p:spPr bwMode="auto">
          <a:xfrm rot="-240000">
            <a:off x="6586538" y="2322513"/>
            <a:ext cx="785812" cy="244475"/>
          </a:xfrm>
          <a:custGeom>
            <a:avLst/>
            <a:gdLst>
              <a:gd name="T0" fmla="*/ 2147483647 w 917"/>
              <a:gd name="T1" fmla="*/ 2147483647 h 215"/>
              <a:gd name="T2" fmla="*/ 2147483647 w 917"/>
              <a:gd name="T3" fmla="*/ 2147483647 h 215"/>
              <a:gd name="T4" fmla="*/ 2147483647 w 917"/>
              <a:gd name="T5" fmla="*/ 2147483647 h 215"/>
              <a:gd name="T6" fmla="*/ 2147483647 w 917"/>
              <a:gd name="T7" fmla="*/ 2147483647 h 215"/>
              <a:gd name="T8" fmla="*/ 2147483647 w 917"/>
              <a:gd name="T9" fmla="*/ 2147483647 h 215"/>
              <a:gd name="T10" fmla="*/ 2147483647 w 917"/>
              <a:gd name="T11" fmla="*/ 2147483647 h 215"/>
              <a:gd name="T12" fmla="*/ 2147483647 w 917"/>
              <a:gd name="T13" fmla="*/ 2147483647 h 215"/>
              <a:gd name="T14" fmla="*/ 2147483647 w 917"/>
              <a:gd name="T15" fmla="*/ 2147483647 h 215"/>
              <a:gd name="T16" fmla="*/ 2147483647 w 917"/>
              <a:gd name="T17" fmla="*/ 2147483647 h 215"/>
              <a:gd name="T18" fmla="*/ 2147483647 w 917"/>
              <a:gd name="T19" fmla="*/ 2147483647 h 215"/>
              <a:gd name="T20" fmla="*/ 2147483647 w 917"/>
              <a:gd name="T21" fmla="*/ 2147483647 h 215"/>
              <a:gd name="T22" fmla="*/ 2147483647 w 917"/>
              <a:gd name="T23" fmla="*/ 2147483647 h 215"/>
              <a:gd name="T24" fmla="*/ 2147483647 w 917"/>
              <a:gd name="T25" fmla="*/ 2147483647 h 215"/>
              <a:gd name="T26" fmla="*/ 2147483647 w 917"/>
              <a:gd name="T27" fmla="*/ 2147483647 h 215"/>
              <a:gd name="T28" fmla="*/ 2147483647 w 917"/>
              <a:gd name="T29" fmla="*/ 2147483647 h 215"/>
              <a:gd name="T30" fmla="*/ 2147483647 w 917"/>
              <a:gd name="T31" fmla="*/ 2147483647 h 215"/>
              <a:gd name="T32" fmla="*/ 2147483647 w 917"/>
              <a:gd name="T33" fmla="*/ 2147483647 h 215"/>
              <a:gd name="T34" fmla="*/ 2147483647 w 917"/>
              <a:gd name="T35" fmla="*/ 2147483647 h 215"/>
              <a:gd name="T36" fmla="*/ 2147483647 w 917"/>
              <a:gd name="T37" fmla="*/ 2147483647 h 215"/>
              <a:gd name="T38" fmla="*/ 2147483647 w 917"/>
              <a:gd name="T39" fmla="*/ 2147483647 h 215"/>
              <a:gd name="T40" fmla="*/ 2147483647 w 917"/>
              <a:gd name="T41" fmla="*/ 2147483647 h 215"/>
              <a:gd name="T42" fmla="*/ 2147483647 w 917"/>
              <a:gd name="T43" fmla="*/ 2147483647 h 215"/>
              <a:gd name="T44" fmla="*/ 2147483647 w 917"/>
              <a:gd name="T45" fmla="*/ 2147483647 h 21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17" h="215">
                <a:moveTo>
                  <a:pt x="912" y="163"/>
                </a:moveTo>
                <a:cubicBezTo>
                  <a:pt x="887" y="123"/>
                  <a:pt x="870" y="78"/>
                  <a:pt x="860" y="32"/>
                </a:cubicBezTo>
                <a:cubicBezTo>
                  <a:pt x="857" y="18"/>
                  <a:pt x="840" y="7"/>
                  <a:pt x="827" y="3"/>
                </a:cubicBezTo>
                <a:cubicBezTo>
                  <a:pt x="817" y="0"/>
                  <a:pt x="802" y="1"/>
                  <a:pt x="805" y="15"/>
                </a:cubicBezTo>
                <a:cubicBezTo>
                  <a:pt x="812" y="47"/>
                  <a:pt x="823" y="79"/>
                  <a:pt x="836" y="109"/>
                </a:cubicBezTo>
                <a:cubicBezTo>
                  <a:pt x="833" y="107"/>
                  <a:pt x="831" y="105"/>
                  <a:pt x="828" y="104"/>
                </a:cubicBezTo>
                <a:cubicBezTo>
                  <a:pt x="781" y="80"/>
                  <a:pt x="729" y="66"/>
                  <a:pt x="678" y="54"/>
                </a:cubicBezTo>
                <a:cubicBezTo>
                  <a:pt x="602" y="35"/>
                  <a:pt x="526" y="22"/>
                  <a:pt x="448" y="14"/>
                </a:cubicBezTo>
                <a:cubicBezTo>
                  <a:pt x="369" y="5"/>
                  <a:pt x="287" y="3"/>
                  <a:pt x="207" y="13"/>
                </a:cubicBezTo>
                <a:cubicBezTo>
                  <a:pt x="143" y="21"/>
                  <a:pt x="74" y="38"/>
                  <a:pt x="22" y="80"/>
                </a:cubicBezTo>
                <a:cubicBezTo>
                  <a:pt x="21" y="80"/>
                  <a:pt x="20" y="81"/>
                  <a:pt x="19" y="82"/>
                </a:cubicBezTo>
                <a:cubicBezTo>
                  <a:pt x="0" y="98"/>
                  <a:pt x="50" y="137"/>
                  <a:pt x="66" y="123"/>
                </a:cubicBezTo>
                <a:cubicBezTo>
                  <a:pt x="114" y="82"/>
                  <a:pt x="178" y="66"/>
                  <a:pt x="240" y="58"/>
                </a:cubicBezTo>
                <a:cubicBezTo>
                  <a:pt x="315" y="47"/>
                  <a:pt x="392" y="50"/>
                  <a:pt x="468" y="57"/>
                </a:cubicBezTo>
                <a:cubicBezTo>
                  <a:pt x="541" y="64"/>
                  <a:pt x="614" y="77"/>
                  <a:pt x="685" y="94"/>
                </a:cubicBezTo>
                <a:cubicBezTo>
                  <a:pt x="714" y="101"/>
                  <a:pt x="742" y="109"/>
                  <a:pt x="770" y="118"/>
                </a:cubicBezTo>
                <a:cubicBezTo>
                  <a:pt x="795" y="126"/>
                  <a:pt x="806" y="129"/>
                  <a:pt x="825" y="139"/>
                </a:cubicBezTo>
                <a:cubicBezTo>
                  <a:pt x="828" y="140"/>
                  <a:pt x="833" y="142"/>
                  <a:pt x="838" y="143"/>
                </a:cubicBezTo>
                <a:cubicBezTo>
                  <a:pt x="806" y="150"/>
                  <a:pt x="774" y="159"/>
                  <a:pt x="743" y="169"/>
                </a:cubicBezTo>
                <a:cubicBezTo>
                  <a:pt x="730" y="173"/>
                  <a:pt x="746" y="194"/>
                  <a:pt x="751" y="198"/>
                </a:cubicBezTo>
                <a:cubicBezTo>
                  <a:pt x="761" y="207"/>
                  <a:pt x="776" y="215"/>
                  <a:pt x="790" y="210"/>
                </a:cubicBezTo>
                <a:cubicBezTo>
                  <a:pt x="827" y="198"/>
                  <a:pt x="866" y="189"/>
                  <a:pt x="905" y="182"/>
                </a:cubicBezTo>
                <a:cubicBezTo>
                  <a:pt x="915" y="180"/>
                  <a:pt x="917" y="171"/>
                  <a:pt x="912" y="163"/>
                </a:cubicBezTo>
                <a:close/>
              </a:path>
            </a:pathLst>
          </a:custGeom>
          <a:solidFill>
            <a:srgbClr val="404040"/>
          </a:solidFill>
          <a:ln w="9525">
            <a:solidFill>
              <a:srgbClr val="40404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1273" name="Picture 2" descr="D:\GDrive\Вебинары\Картинки\беспорядок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 t="2198" r="3916" b="2333"/>
          <a:stretch/>
        </p:blipFill>
        <p:spPr bwMode="auto">
          <a:xfrm>
            <a:off x="2555776" y="1131590"/>
            <a:ext cx="3888432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Почему интернет-сервис?</a:t>
            </a:r>
            <a:endParaRPr lang="ru-RU" dirty="0"/>
          </a:p>
        </p:txBody>
      </p:sp>
      <p:sp>
        <p:nvSpPr>
          <p:cNvPr id="27651" name="Объект 2"/>
          <p:cNvSpPr>
            <a:spLocks noGrp="1"/>
          </p:cNvSpPr>
          <p:nvPr>
            <p:ph idx="4294967295"/>
          </p:nvPr>
        </p:nvSpPr>
        <p:spPr>
          <a:xfrm>
            <a:off x="900113" y="1200150"/>
            <a:ext cx="7488237" cy="3262313"/>
          </a:xfrm>
        </p:spPr>
        <p:txBody>
          <a:bodyPr/>
          <a:lstStyle/>
          <a:p>
            <a:pPr eaLnBrk="1" hangingPunct="1"/>
            <a:r>
              <a:rPr lang="ru-RU" sz="2400" smtClean="0"/>
              <a:t>Работает на любом компьютере и операционной системе</a:t>
            </a:r>
          </a:p>
          <a:p>
            <a:pPr eaLnBrk="1" hangingPunct="1"/>
            <a:r>
              <a:rPr lang="ru-RU" sz="2400" smtClean="0"/>
              <a:t>Нет необходимости приобретать и обслуживать серверы</a:t>
            </a:r>
          </a:p>
          <a:p>
            <a:pPr eaLnBrk="1" hangingPunct="1"/>
            <a:r>
              <a:rPr lang="ru-RU" sz="2400" smtClean="0"/>
              <a:t>Автоматические обновления  </a:t>
            </a:r>
          </a:p>
          <a:p>
            <a:pPr eaLnBrk="1" hangingPunct="1"/>
            <a:r>
              <a:rPr lang="ru-RU" sz="2400" smtClean="0"/>
              <a:t>Любое количество пользователей</a:t>
            </a:r>
          </a:p>
          <a:p>
            <a:pPr eaLnBrk="1" hangingPunct="1"/>
            <a:r>
              <a:rPr lang="ru-RU" sz="2400" smtClean="0"/>
              <a:t>Минимальные затраты на старте</a:t>
            </a:r>
          </a:p>
          <a:p>
            <a:pPr eaLnBrk="1" hangingPunct="1"/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Безопасность</a:t>
            </a:r>
            <a:endParaRPr lang="ru-RU" dirty="0"/>
          </a:p>
        </p:txBody>
      </p:sp>
      <p:sp>
        <p:nvSpPr>
          <p:cNvPr id="28675" name="Объект 2"/>
          <p:cNvSpPr>
            <a:spLocks noGrp="1"/>
          </p:cNvSpPr>
          <p:nvPr>
            <p:ph idx="4294967295"/>
          </p:nvPr>
        </p:nvSpPr>
        <p:spPr>
          <a:xfrm>
            <a:off x="900113" y="1200150"/>
            <a:ext cx="7488237" cy="3262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ru-RU" smtClean="0"/>
              <a:t>Шифрование данных при помощи </a:t>
            </a:r>
            <a:br>
              <a:rPr lang="ru-RU" smtClean="0"/>
            </a:br>
            <a:r>
              <a:rPr lang="ru-RU" smtClean="0"/>
              <a:t>SSL-сертификата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ru-RU" smtClean="0"/>
              <a:t>Сеть серверов по всему миру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ru-RU" smtClean="0"/>
              <a:t>Возможность выгрузить все свои данные в любой момент бесплатно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Прямоуг.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mtClean="0">
                <a:solidFill>
                  <a:srgbClr val="1F497D"/>
                </a:solidFill>
              </a:rPr>
              <a:t>Тарифы</a:t>
            </a:r>
          </a:p>
        </p:txBody>
      </p:sp>
      <p:pic>
        <p:nvPicPr>
          <p:cNvPr id="2969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9" t="19211" r="16306" b="11424"/>
          <a:stretch>
            <a:fillRect/>
          </a:stretch>
        </p:blipFill>
        <p:spPr bwMode="auto">
          <a:xfrm>
            <a:off x="2700338" y="923925"/>
            <a:ext cx="5832475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2"/>
          <p:cNvSpPr txBox="1">
            <a:spLocks noChangeArrowheads="1"/>
          </p:cNvSpPr>
          <p:nvPr/>
        </p:nvSpPr>
        <p:spPr bwMode="auto">
          <a:xfrm>
            <a:off x="1042988" y="3219450"/>
            <a:ext cx="43211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400"/>
              <a:t>Первые 14 дней </a:t>
            </a:r>
            <a:r>
              <a:rPr lang="ru-RU" sz="2400" b="1"/>
              <a:t>бесплатно</a:t>
            </a:r>
            <a:r>
              <a:rPr lang="ru-RU" sz="2400"/>
              <a:t> </a:t>
            </a:r>
          </a:p>
          <a:p>
            <a:pPr eaLnBrk="1" hangingPunct="1"/>
            <a:r>
              <a:rPr lang="ru-RU"/>
              <a:t>с максимальными возможностями</a:t>
            </a:r>
          </a:p>
          <a:p>
            <a:pPr eaLnBrk="1" hangingPunct="1"/>
            <a:endParaRPr lang="ru-RU" sz="2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0723" name="Объект 2"/>
          <p:cNvSpPr>
            <a:spLocks noGrp="1"/>
          </p:cNvSpPr>
          <p:nvPr>
            <p:ph idx="4294967295"/>
          </p:nvPr>
        </p:nvSpPr>
        <p:spPr>
          <a:xfrm>
            <a:off x="900113" y="1200150"/>
            <a:ext cx="7488237" cy="3262313"/>
          </a:xfrm>
        </p:spPr>
        <p:txBody>
          <a:bodyPr/>
          <a:lstStyle/>
          <a:p>
            <a:pPr marL="457200" lvl="1" indent="0" eaLnBrk="1" hangingPunct="1">
              <a:buFont typeface="Arial" charset="0"/>
              <a:buNone/>
            </a:pPr>
            <a:endParaRPr lang="ru-RU" smtClean="0"/>
          </a:p>
          <a:p>
            <a:pPr marL="457200" lvl="1" indent="0" eaLnBrk="1" hangingPunct="1">
              <a:buFont typeface="Arial" charset="0"/>
              <a:buNone/>
            </a:pPr>
            <a:endParaRPr lang="ru-RU" smtClean="0"/>
          </a:p>
          <a:p>
            <a:pPr marL="457200" lvl="1" indent="0" algn="ctr" eaLnBrk="1" hangingPunct="1">
              <a:buFont typeface="Arial" charset="0"/>
              <a:buNone/>
            </a:pPr>
            <a:r>
              <a:rPr lang="en-US" smtClean="0">
                <a:hlinkClick r:id="rId2"/>
              </a:rPr>
              <a:t>www.moysklad.ru</a:t>
            </a:r>
            <a:endParaRPr lang="ru-RU" smtClean="0"/>
          </a:p>
          <a:p>
            <a:pPr marL="457200" lvl="1" indent="0" algn="ctr" eaLnBrk="1" hangingPunct="1">
              <a:buFont typeface="Arial" charset="0"/>
              <a:buNone/>
            </a:pPr>
            <a:r>
              <a:rPr lang="ru-RU" smtClean="0"/>
              <a:t>8 (800) 250-04-32 </a:t>
            </a:r>
          </a:p>
          <a:p>
            <a:pPr marL="457200" lvl="1" indent="0" algn="ctr" eaLnBrk="1" hangingPunct="1">
              <a:buFont typeface="Arial" charset="0"/>
              <a:buNone/>
            </a:pPr>
            <a:endParaRPr lang="ru-RU" smtClean="0"/>
          </a:p>
          <a:p>
            <a:pPr marL="0" indent="0" algn="r" eaLnBrk="1" hangingPunct="1">
              <a:spcBef>
                <a:spcPts val="200"/>
              </a:spcBef>
              <a:buFont typeface="Arial" charset="0"/>
              <a:buNone/>
            </a:pPr>
            <a:endParaRPr lang="en-US" sz="1400" smtClean="0"/>
          </a:p>
          <a:p>
            <a:pPr marL="457200" lvl="1" indent="0" algn="ctr" eaLnBrk="1" hangingPunct="1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mtClean="0">
                <a:solidFill>
                  <a:srgbClr val="1F497D"/>
                </a:solidFill>
              </a:rPr>
              <a:t>Конверсия</a:t>
            </a:r>
          </a:p>
        </p:txBody>
      </p:sp>
      <p:sp>
        <p:nvSpPr>
          <p:cNvPr id="10243" name="Freeform 17"/>
          <p:cNvSpPr>
            <a:spLocks noChangeAspect="1" noChangeArrowheads="1"/>
          </p:cNvSpPr>
          <p:nvPr/>
        </p:nvSpPr>
        <p:spPr bwMode="auto">
          <a:xfrm rot="480000">
            <a:off x="4076700" y="2947988"/>
            <a:ext cx="1412875" cy="225425"/>
          </a:xfrm>
          <a:custGeom>
            <a:avLst/>
            <a:gdLst>
              <a:gd name="T0" fmla="*/ 2147483647 w 917"/>
              <a:gd name="T1" fmla="*/ 2147483647 h 215"/>
              <a:gd name="T2" fmla="*/ 2147483647 w 917"/>
              <a:gd name="T3" fmla="*/ 2147483647 h 215"/>
              <a:gd name="T4" fmla="*/ 2147483647 w 917"/>
              <a:gd name="T5" fmla="*/ 2147483647 h 215"/>
              <a:gd name="T6" fmla="*/ 2147483647 w 917"/>
              <a:gd name="T7" fmla="*/ 2147483647 h 215"/>
              <a:gd name="T8" fmla="*/ 2147483647 w 917"/>
              <a:gd name="T9" fmla="*/ 2147483647 h 215"/>
              <a:gd name="T10" fmla="*/ 2147483647 w 917"/>
              <a:gd name="T11" fmla="*/ 2147483647 h 215"/>
              <a:gd name="T12" fmla="*/ 2147483647 w 917"/>
              <a:gd name="T13" fmla="*/ 2147483647 h 215"/>
              <a:gd name="T14" fmla="*/ 2147483647 w 917"/>
              <a:gd name="T15" fmla="*/ 2147483647 h 215"/>
              <a:gd name="T16" fmla="*/ 2147483647 w 917"/>
              <a:gd name="T17" fmla="*/ 2147483647 h 215"/>
              <a:gd name="T18" fmla="*/ 2147483647 w 917"/>
              <a:gd name="T19" fmla="*/ 2147483647 h 215"/>
              <a:gd name="T20" fmla="*/ 2147483647 w 917"/>
              <a:gd name="T21" fmla="*/ 2147483647 h 215"/>
              <a:gd name="T22" fmla="*/ 2147483647 w 917"/>
              <a:gd name="T23" fmla="*/ 2147483647 h 215"/>
              <a:gd name="T24" fmla="*/ 2147483647 w 917"/>
              <a:gd name="T25" fmla="*/ 2147483647 h 215"/>
              <a:gd name="T26" fmla="*/ 2147483647 w 917"/>
              <a:gd name="T27" fmla="*/ 2147483647 h 215"/>
              <a:gd name="T28" fmla="*/ 2147483647 w 917"/>
              <a:gd name="T29" fmla="*/ 2147483647 h 215"/>
              <a:gd name="T30" fmla="*/ 2147483647 w 917"/>
              <a:gd name="T31" fmla="*/ 2147483647 h 215"/>
              <a:gd name="T32" fmla="*/ 2147483647 w 917"/>
              <a:gd name="T33" fmla="*/ 2147483647 h 215"/>
              <a:gd name="T34" fmla="*/ 2147483647 w 917"/>
              <a:gd name="T35" fmla="*/ 2147483647 h 215"/>
              <a:gd name="T36" fmla="*/ 2147483647 w 917"/>
              <a:gd name="T37" fmla="*/ 2147483647 h 215"/>
              <a:gd name="T38" fmla="*/ 2147483647 w 917"/>
              <a:gd name="T39" fmla="*/ 2147483647 h 215"/>
              <a:gd name="T40" fmla="*/ 2147483647 w 917"/>
              <a:gd name="T41" fmla="*/ 2147483647 h 215"/>
              <a:gd name="T42" fmla="*/ 2147483647 w 917"/>
              <a:gd name="T43" fmla="*/ 2147483647 h 215"/>
              <a:gd name="T44" fmla="*/ 2147483647 w 917"/>
              <a:gd name="T45" fmla="*/ 2147483647 h 21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17" h="215">
                <a:moveTo>
                  <a:pt x="912" y="163"/>
                </a:moveTo>
                <a:cubicBezTo>
                  <a:pt x="887" y="123"/>
                  <a:pt x="870" y="78"/>
                  <a:pt x="860" y="32"/>
                </a:cubicBezTo>
                <a:cubicBezTo>
                  <a:pt x="857" y="18"/>
                  <a:pt x="840" y="7"/>
                  <a:pt x="827" y="3"/>
                </a:cubicBezTo>
                <a:cubicBezTo>
                  <a:pt x="817" y="0"/>
                  <a:pt x="802" y="1"/>
                  <a:pt x="805" y="15"/>
                </a:cubicBezTo>
                <a:cubicBezTo>
                  <a:pt x="812" y="47"/>
                  <a:pt x="823" y="79"/>
                  <a:pt x="836" y="109"/>
                </a:cubicBezTo>
                <a:cubicBezTo>
                  <a:pt x="833" y="107"/>
                  <a:pt x="831" y="105"/>
                  <a:pt x="828" y="104"/>
                </a:cubicBezTo>
                <a:cubicBezTo>
                  <a:pt x="781" y="80"/>
                  <a:pt x="729" y="66"/>
                  <a:pt x="678" y="54"/>
                </a:cubicBezTo>
                <a:cubicBezTo>
                  <a:pt x="602" y="35"/>
                  <a:pt x="526" y="22"/>
                  <a:pt x="448" y="14"/>
                </a:cubicBezTo>
                <a:cubicBezTo>
                  <a:pt x="369" y="5"/>
                  <a:pt x="287" y="3"/>
                  <a:pt x="207" y="13"/>
                </a:cubicBezTo>
                <a:cubicBezTo>
                  <a:pt x="143" y="21"/>
                  <a:pt x="74" y="38"/>
                  <a:pt x="22" y="80"/>
                </a:cubicBezTo>
                <a:cubicBezTo>
                  <a:pt x="21" y="80"/>
                  <a:pt x="20" y="81"/>
                  <a:pt x="19" y="82"/>
                </a:cubicBezTo>
                <a:cubicBezTo>
                  <a:pt x="0" y="98"/>
                  <a:pt x="50" y="137"/>
                  <a:pt x="66" y="123"/>
                </a:cubicBezTo>
                <a:cubicBezTo>
                  <a:pt x="114" y="82"/>
                  <a:pt x="178" y="66"/>
                  <a:pt x="240" y="58"/>
                </a:cubicBezTo>
                <a:cubicBezTo>
                  <a:pt x="315" y="47"/>
                  <a:pt x="392" y="50"/>
                  <a:pt x="468" y="57"/>
                </a:cubicBezTo>
                <a:cubicBezTo>
                  <a:pt x="541" y="64"/>
                  <a:pt x="614" y="77"/>
                  <a:pt x="685" y="94"/>
                </a:cubicBezTo>
                <a:cubicBezTo>
                  <a:pt x="714" y="101"/>
                  <a:pt x="742" y="109"/>
                  <a:pt x="770" y="118"/>
                </a:cubicBezTo>
                <a:cubicBezTo>
                  <a:pt x="795" y="126"/>
                  <a:pt x="806" y="129"/>
                  <a:pt x="825" y="139"/>
                </a:cubicBezTo>
                <a:cubicBezTo>
                  <a:pt x="828" y="140"/>
                  <a:pt x="833" y="142"/>
                  <a:pt x="838" y="143"/>
                </a:cubicBezTo>
                <a:cubicBezTo>
                  <a:pt x="806" y="150"/>
                  <a:pt x="774" y="159"/>
                  <a:pt x="743" y="169"/>
                </a:cubicBezTo>
                <a:cubicBezTo>
                  <a:pt x="730" y="173"/>
                  <a:pt x="746" y="194"/>
                  <a:pt x="751" y="198"/>
                </a:cubicBezTo>
                <a:cubicBezTo>
                  <a:pt x="761" y="207"/>
                  <a:pt x="776" y="215"/>
                  <a:pt x="790" y="210"/>
                </a:cubicBezTo>
                <a:cubicBezTo>
                  <a:pt x="827" y="198"/>
                  <a:pt x="866" y="189"/>
                  <a:pt x="905" y="182"/>
                </a:cubicBezTo>
                <a:cubicBezTo>
                  <a:pt x="915" y="180"/>
                  <a:pt x="917" y="171"/>
                  <a:pt x="912" y="163"/>
                </a:cubicBezTo>
                <a:close/>
              </a:path>
            </a:pathLst>
          </a:custGeom>
          <a:solidFill>
            <a:srgbClr val="404040"/>
          </a:solidFill>
          <a:ln w="9525">
            <a:solidFill>
              <a:srgbClr val="40404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74800" y="3319463"/>
            <a:ext cx="17922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anose="020B0504020000000003" pitchFamily="34" charset="0"/>
                <a:cs typeface="+mn-cs"/>
              </a:rPr>
              <a:t>посетители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54700" y="1862138"/>
            <a:ext cx="18192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anose="020B0504020000000003" pitchFamily="34" charset="0"/>
                <a:cs typeface="+mn-cs"/>
              </a:rPr>
              <a:t>покупатели</a:t>
            </a:r>
          </a:p>
        </p:txBody>
      </p:sp>
      <p:pic>
        <p:nvPicPr>
          <p:cNvPr id="15366" name="Picture 2" descr="D:\GDrive\Вебинары\Картинки\стад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03598"/>
            <a:ext cx="3000375" cy="2047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3" descr="D:\GDrive\Вебинары\Картинки\зебра задо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2256365"/>
            <a:ext cx="2735339" cy="20533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mtClean="0">
                <a:solidFill>
                  <a:srgbClr val="1F497D"/>
                </a:solidFill>
              </a:rPr>
              <a:t>Конверсия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4294967295"/>
          </p:nvPr>
        </p:nvSpPr>
        <p:spPr>
          <a:xfrm>
            <a:off x="900113" y="1200150"/>
            <a:ext cx="7488237" cy="326231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000" b="1" smtClean="0">
                <a:solidFill>
                  <a:srgbClr val="000000"/>
                </a:solidFill>
              </a:rPr>
              <a:t>Итоговая: не говорит ничего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ru-RU" altLang="ru-RU" sz="2000" smtClean="0">
                <a:solidFill>
                  <a:srgbClr val="000000"/>
                </a:solidFill>
              </a:rPr>
              <a:t>1 000 посетителей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ru-RU" altLang="ru-RU" sz="2000" smtClean="0">
                <a:solidFill>
                  <a:srgbClr val="000000"/>
                </a:solidFill>
              </a:rPr>
              <a:t>10 покупок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ru-RU" altLang="ru-RU" sz="2000" smtClean="0">
                <a:solidFill>
                  <a:srgbClr val="000000"/>
                </a:solidFill>
              </a:rPr>
              <a:t>Конверсия 1%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ru-RU" altLang="ru-RU" sz="200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000" b="1" smtClean="0">
                <a:solidFill>
                  <a:srgbClr val="000000"/>
                </a:solidFill>
              </a:rPr>
              <a:t>По шагам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ru-RU" altLang="ru-RU" sz="2000" smtClean="0">
                <a:solidFill>
                  <a:srgbClr val="000000"/>
                </a:solidFill>
              </a:rPr>
              <a:t>Заказ оформлен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ru-RU" altLang="ru-RU" sz="2000" smtClean="0">
                <a:solidFill>
                  <a:srgbClr val="000000"/>
                </a:solidFill>
              </a:rPr>
              <a:t>Заказ подтвержден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ru-RU" altLang="ru-RU" sz="2000" smtClean="0">
                <a:solidFill>
                  <a:srgbClr val="000000"/>
                </a:solidFill>
              </a:rPr>
              <a:t>Доставлен и оплачен</a:t>
            </a:r>
          </a:p>
          <a:p>
            <a:pPr marL="0" indent="0" eaLnBrk="1" hangingPunct="1">
              <a:lnSpc>
                <a:spcPct val="90000"/>
              </a:lnSpc>
            </a:pPr>
            <a:endParaRPr lang="ru-RU" altLang="ru-RU" sz="2000" smtClean="0">
              <a:solidFill>
                <a:srgbClr val="000000"/>
              </a:solidFill>
            </a:endParaRPr>
          </a:p>
        </p:txBody>
      </p:sp>
      <p:pic>
        <p:nvPicPr>
          <p:cNvPr id="11268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347788"/>
            <a:ext cx="3987800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59013"/>
            <a:ext cx="3538538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Что снижает конверсию?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99592" y="1200151"/>
            <a:ext cx="7488832" cy="3261810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 </a:t>
            </a:r>
            <a:r>
              <a:rPr lang="ru-RU" sz="2000" strike="sngStrike" dirty="0" smtClean="0"/>
              <a:t>Плохой сайт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 Медленное подтверждение заказа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 Товара нет в наличии</a:t>
            </a:r>
            <a:endParaRPr lang="ru-RU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 Ненадежная доставка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mtClean="0">
                <a:solidFill>
                  <a:srgbClr val="1F497D"/>
                </a:solidFill>
              </a:rPr>
              <a:t>Зачем автоматизировать?</a:t>
            </a:r>
          </a:p>
        </p:txBody>
      </p:sp>
      <p:pic>
        <p:nvPicPr>
          <p:cNvPr id="21507" name="Picture 2" descr="D:\GDrive\Вебинары\Картинки\много дел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2305" r="1858" b="2761"/>
          <a:stretch/>
        </p:blipFill>
        <p:spPr bwMode="auto">
          <a:xfrm>
            <a:off x="2339753" y="1203598"/>
            <a:ext cx="4392488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rgbClr val="1F497D"/>
                </a:solidFill>
              </a:rPr>
              <a:t>Обработка заказов. </a:t>
            </a:r>
            <a:r>
              <a:rPr lang="ru-RU" altLang="ru-RU" smtClean="0">
                <a:solidFill>
                  <a:srgbClr val="1F497D"/>
                </a:solidFill>
              </a:rPr>
              <a:t>Главное – скорость!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4294967295"/>
          </p:nvPr>
        </p:nvSpPr>
        <p:spPr>
          <a:xfrm>
            <a:off x="900113" y="1200150"/>
            <a:ext cx="7488237" cy="32623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altLang="ru-RU" sz="2000" b="1" smtClean="0">
                <a:solidFill>
                  <a:srgbClr val="000000"/>
                </a:solidFill>
              </a:rPr>
              <a:t>Главное – скорость!</a:t>
            </a:r>
          </a:p>
        </p:txBody>
      </p:sp>
      <p:pic>
        <p:nvPicPr>
          <p:cNvPr id="14340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4"/>
          <a:stretch>
            <a:fillRect/>
          </a:stretch>
        </p:blipFill>
        <p:spPr bwMode="auto">
          <a:xfrm>
            <a:off x="684213" y="1316038"/>
            <a:ext cx="8174037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Складской учет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4294967295"/>
          </p:nvPr>
        </p:nvSpPr>
        <p:spPr>
          <a:xfrm>
            <a:off x="900113" y="1200150"/>
            <a:ext cx="7488237" cy="3262313"/>
          </a:xfrm>
        </p:spPr>
        <p:txBody>
          <a:bodyPr/>
          <a:lstStyle/>
          <a:p>
            <a:pPr eaLnBrk="1" hangingPunct="1"/>
            <a:r>
              <a:rPr lang="ru-RU" sz="2000" smtClean="0"/>
              <a:t>Остатки: приход и расход</a:t>
            </a:r>
          </a:p>
          <a:p>
            <a:pPr eaLnBrk="1" hangingPunct="1"/>
            <a:r>
              <a:rPr lang="ru-RU" sz="2000" smtClean="0"/>
              <a:t>[Доступный запас] = [Остаток] – [Резерв] + [Ожидание]</a:t>
            </a:r>
          </a:p>
          <a:p>
            <a:pPr eaLnBrk="1" hangingPunct="1"/>
            <a:r>
              <a:rPr lang="ru-RU" sz="2000" smtClean="0"/>
              <a:t>Остатки по складам:</a:t>
            </a:r>
          </a:p>
          <a:p>
            <a:pPr lvl="1" eaLnBrk="1" hangingPunct="1"/>
            <a:r>
              <a:rPr lang="ru-RU" sz="1600" smtClean="0"/>
              <a:t>Собственные склады</a:t>
            </a:r>
          </a:p>
          <a:p>
            <a:pPr lvl="1" eaLnBrk="1" hangingPunct="1"/>
            <a:r>
              <a:rPr lang="ru-RU" sz="1600" smtClean="0"/>
              <a:t>Склад службы доставки</a:t>
            </a:r>
          </a:p>
          <a:p>
            <a:pPr lvl="1" eaLnBrk="1" hangingPunct="1"/>
            <a:r>
              <a:rPr lang="ru-RU" sz="1600" smtClean="0"/>
              <a:t>Склады поставщиков</a:t>
            </a:r>
          </a:p>
          <a:p>
            <a:pPr eaLnBrk="1" hangingPunct="1"/>
            <a:r>
              <a:rPr lang="ru-RU" sz="2000" smtClean="0"/>
              <a:t>Резервы по заказам</a:t>
            </a:r>
          </a:p>
          <a:p>
            <a:pPr eaLnBrk="1" hangingPunct="1"/>
            <a:endParaRPr lang="ru-RU" sz="2000" smtClean="0"/>
          </a:p>
        </p:txBody>
      </p:sp>
      <p:pic>
        <p:nvPicPr>
          <p:cNvPr id="15364" name="Picture 2" descr="D:\Dropbox\!!!!!!!!!!!!!!!!!!!!!!!!!!!!!!!!!!Вебинар Квикдокс\Скрины\korobka_302_12697042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2211388"/>
            <a:ext cx="21336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Характеристики товара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00113" y="1200150"/>
            <a:ext cx="7488237" cy="32623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Для одежды и обуви</a:t>
            </a:r>
            <a:endParaRPr lang="ru-RU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Одинаковый артикул</a:t>
            </a:r>
            <a:endParaRPr lang="ru-RU" sz="20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1600" dirty="0" smtClean="0"/>
              <a:t>Разные размеры</a:t>
            </a:r>
            <a:endParaRPr lang="ru-RU" sz="16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1600" dirty="0" smtClean="0"/>
              <a:t>Разные цвета</a:t>
            </a:r>
            <a:endParaRPr lang="ru-RU" sz="1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Сочетание характеристик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1600" dirty="0" smtClean="0"/>
              <a:t>Модификация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Должен поддерживать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/>
              <a:t> </a:t>
            </a:r>
            <a:r>
              <a:rPr lang="ru-RU" sz="2000" dirty="0" smtClean="0"/>
              <a:t>     движок интернет-магазина</a:t>
            </a:r>
            <a:endParaRPr lang="ru-RU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/>
          </a:p>
        </p:txBody>
      </p:sp>
      <p:pic>
        <p:nvPicPr>
          <p:cNvPr id="16388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1247775"/>
            <a:ext cx="30194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2208</TotalTime>
  <Words>333</Words>
  <Application>Microsoft Office PowerPoint</Application>
  <PresentationFormat>Экран (16:9)</PresentationFormat>
  <Paragraphs>146</Paragraphs>
  <Slides>23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За витриной. Бэк-офис интеннет-магазина </vt:lpstr>
      <vt:lpstr>Как работает бэк-офис?</vt:lpstr>
      <vt:lpstr>Конверсия</vt:lpstr>
      <vt:lpstr>Конверсия</vt:lpstr>
      <vt:lpstr>Что снижает конверсию?</vt:lpstr>
      <vt:lpstr>Зачем автоматизировать?</vt:lpstr>
      <vt:lpstr>Обработка заказов. Главное – скорость!</vt:lpstr>
      <vt:lpstr>Складской учет</vt:lpstr>
      <vt:lpstr>Характеристики товара</vt:lpstr>
      <vt:lpstr>Закупки</vt:lpstr>
      <vt:lpstr>Сегменты</vt:lpstr>
      <vt:lpstr>Сегменты</vt:lpstr>
      <vt:lpstr>Повторные продажи</vt:lpstr>
      <vt:lpstr>Шаг вперед: CRM</vt:lpstr>
      <vt:lpstr>Мультиканальные продажи</vt:lpstr>
      <vt:lpstr>Интеграция с интернет-магазином</vt:lpstr>
      <vt:lpstr>Интеграция с интернет-магазином</vt:lpstr>
      <vt:lpstr>Что такое МойСклад?</vt:lpstr>
      <vt:lpstr>О нас</vt:lpstr>
      <vt:lpstr>Почему интернет-сервис?</vt:lpstr>
      <vt:lpstr>Безопасность</vt:lpstr>
      <vt:lpstr>Тарифы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</dc:creator>
  <cp:lastModifiedBy>K</cp:lastModifiedBy>
  <cp:revision>117</cp:revision>
  <dcterms:created xsi:type="dcterms:W3CDTF">2013-05-17T05:09:06Z</dcterms:created>
  <dcterms:modified xsi:type="dcterms:W3CDTF">2015-04-08T14:16:55Z</dcterms:modified>
</cp:coreProperties>
</file>